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298" r:id="rId9"/>
    <p:sldId id="262" r:id="rId10"/>
    <p:sldId id="263" r:id="rId11"/>
    <p:sldId id="299"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EF553B"/>
    <a:srgbClr val="636EFA"/>
    <a:srgbClr val="DA4646"/>
    <a:srgbClr val="009900"/>
    <a:srgbClr val="1C7DDB"/>
    <a:srgbClr val="008000"/>
    <a:srgbClr val="00FF00"/>
    <a:srgbClr val="252726"/>
    <a:srgbClr val="094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3" d="100"/>
          <a:sy n="103" d="100"/>
        </p:scale>
        <p:origin x="40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E21C8-2AC7-4E9C-8F93-CD3FF17FCDDF}"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US"/>
        </a:p>
      </dgm:t>
    </dgm:pt>
    <dgm:pt modelId="{B0B6E391-96BD-4856-B61F-D2E2EA8E436B}">
      <dgm:prSet phldrT="[Text]"/>
      <dgm:spPr/>
      <dgm:t>
        <a:bodyPr/>
        <a:lstStyle/>
        <a:p>
          <a:r>
            <a:rPr lang="en-US" dirty="0" smtClean="0"/>
            <a:t>Place call to API</a:t>
          </a:r>
          <a:endParaRPr lang="en-US" dirty="0"/>
        </a:p>
      </dgm:t>
    </dgm:pt>
    <dgm:pt modelId="{AA258EA0-C5E2-426A-8B76-EDF5A655B73C}" type="parTrans" cxnId="{6CF12ABE-8D80-4CE9-9F1D-13209B06D747}">
      <dgm:prSet/>
      <dgm:spPr/>
      <dgm:t>
        <a:bodyPr/>
        <a:lstStyle/>
        <a:p>
          <a:endParaRPr lang="en-US"/>
        </a:p>
      </dgm:t>
    </dgm:pt>
    <dgm:pt modelId="{CA9CEA9F-55E7-496A-B789-DCABF5E82C7B}" type="sibTrans" cxnId="{6CF12ABE-8D80-4CE9-9F1D-13209B06D747}">
      <dgm:prSet/>
      <dgm:spPr/>
      <dgm:t>
        <a:bodyPr/>
        <a:lstStyle/>
        <a:p>
          <a:endParaRPr lang="en-US"/>
        </a:p>
      </dgm:t>
    </dgm:pt>
    <dgm:pt modelId="{3A0DA25D-76D6-4A43-A73A-DB9C0C407F24}">
      <dgm:prSet phldrT="[Text]"/>
      <dgm:spPr/>
      <dgm:t>
        <a:bodyPr/>
        <a:lstStyle/>
        <a:p>
          <a:r>
            <a:rPr lang="en-US" dirty="0" smtClean="0"/>
            <a:t>Extract nested data and convert date format</a:t>
          </a:r>
          <a:endParaRPr lang="en-US" dirty="0"/>
        </a:p>
      </dgm:t>
    </dgm:pt>
    <dgm:pt modelId="{4F69B3DC-4746-4633-AC55-49AA0F261269}" type="parTrans" cxnId="{97A3C8E7-B2FD-4997-A36A-582C992995B5}">
      <dgm:prSet/>
      <dgm:spPr/>
      <dgm:t>
        <a:bodyPr/>
        <a:lstStyle/>
        <a:p>
          <a:endParaRPr lang="en-US"/>
        </a:p>
      </dgm:t>
    </dgm:pt>
    <dgm:pt modelId="{3DCC271E-A0AB-47EF-B346-30367A42159A}" type="sibTrans" cxnId="{97A3C8E7-B2FD-4997-A36A-582C992995B5}">
      <dgm:prSet/>
      <dgm:spPr/>
      <dgm:t>
        <a:bodyPr/>
        <a:lstStyle/>
        <a:p>
          <a:endParaRPr lang="en-US"/>
        </a:p>
      </dgm:t>
    </dgm:pt>
    <dgm:pt modelId="{F61E362D-2EFA-47EC-A9B8-15B18D9EFD8D}">
      <dgm:prSet phldrT="[Text]"/>
      <dgm:spPr/>
      <dgm:t>
        <a:bodyPr/>
        <a:lstStyle/>
        <a:p>
          <a:r>
            <a:rPr lang="en-US" dirty="0" smtClean="0"/>
            <a:t>Use defined functions to generate specific columns of data</a:t>
          </a:r>
          <a:endParaRPr lang="en-US" dirty="0"/>
        </a:p>
      </dgm:t>
    </dgm:pt>
    <dgm:pt modelId="{4BF0733D-C3ED-44CD-85E5-D3C9904F771D}" type="parTrans" cxnId="{8C6FDBFA-24F7-425E-81F2-9490CBC9057C}">
      <dgm:prSet/>
      <dgm:spPr/>
      <dgm:t>
        <a:bodyPr/>
        <a:lstStyle/>
        <a:p>
          <a:endParaRPr lang="en-US"/>
        </a:p>
      </dgm:t>
    </dgm:pt>
    <dgm:pt modelId="{F7956B58-2F61-4509-8D8C-F435D7F2B2A2}" type="sibTrans" cxnId="{8C6FDBFA-24F7-425E-81F2-9490CBC9057C}">
      <dgm:prSet/>
      <dgm:spPr/>
      <dgm:t>
        <a:bodyPr/>
        <a:lstStyle/>
        <a:p>
          <a:endParaRPr lang="en-US"/>
        </a:p>
      </dgm:t>
    </dgm:pt>
    <dgm:pt modelId="{A9400B9B-BD6B-4565-85C5-A87C0DE873BC}">
      <dgm:prSet phldrT="[Text]"/>
      <dgm:spPr/>
      <dgm:t>
        <a:bodyPr/>
        <a:lstStyle/>
        <a:p>
          <a:r>
            <a:rPr lang="en-US" dirty="0" smtClean="0"/>
            <a:t>Combine separate columns into a DataFrame</a:t>
          </a:r>
          <a:endParaRPr lang="en-US" dirty="0"/>
        </a:p>
      </dgm:t>
    </dgm:pt>
    <dgm:pt modelId="{9E33C1E3-4D6A-42FC-A0F7-DB327171710A}" type="parTrans" cxnId="{9D95C9C1-91A1-4A3D-A427-8E2D19EBD329}">
      <dgm:prSet/>
      <dgm:spPr/>
      <dgm:t>
        <a:bodyPr/>
        <a:lstStyle/>
        <a:p>
          <a:endParaRPr lang="en-US"/>
        </a:p>
      </dgm:t>
    </dgm:pt>
    <dgm:pt modelId="{078630C0-272F-4476-93F9-11D6122DFBA2}" type="sibTrans" cxnId="{9D95C9C1-91A1-4A3D-A427-8E2D19EBD329}">
      <dgm:prSet/>
      <dgm:spPr/>
      <dgm:t>
        <a:bodyPr/>
        <a:lstStyle/>
        <a:p>
          <a:endParaRPr lang="en-US"/>
        </a:p>
      </dgm:t>
    </dgm:pt>
    <dgm:pt modelId="{0E988593-D90A-4E5D-A615-046D41A1A0DD}">
      <dgm:prSet phldrT="[Text]"/>
      <dgm:spPr/>
      <dgm:t>
        <a:bodyPr/>
        <a:lstStyle/>
        <a:p>
          <a:r>
            <a:rPr lang="en-US" dirty="0" smtClean="0"/>
            <a:t>Filter out all launches with rockets other than the Falcon 9</a:t>
          </a:r>
          <a:endParaRPr lang="en-US" dirty="0"/>
        </a:p>
      </dgm:t>
    </dgm:pt>
    <dgm:pt modelId="{DAF979EA-0EBC-4E3E-8917-D153EE2CFE83}" type="parTrans" cxnId="{49DB57C4-6C29-4476-AB16-EE67535A356C}">
      <dgm:prSet/>
      <dgm:spPr/>
      <dgm:t>
        <a:bodyPr/>
        <a:lstStyle/>
        <a:p>
          <a:endParaRPr lang="en-US"/>
        </a:p>
      </dgm:t>
    </dgm:pt>
    <dgm:pt modelId="{E96C8288-6BD5-4DDA-8B97-3D30EFFFC9B7}" type="sibTrans" cxnId="{49DB57C4-6C29-4476-AB16-EE67535A356C}">
      <dgm:prSet/>
      <dgm:spPr/>
      <dgm:t>
        <a:bodyPr/>
        <a:lstStyle/>
        <a:p>
          <a:endParaRPr lang="en-US"/>
        </a:p>
      </dgm:t>
    </dgm:pt>
    <dgm:pt modelId="{1345EA08-27CF-4A72-8C2A-21F819D2931D}">
      <dgm:prSet/>
      <dgm:spPr/>
      <dgm:t>
        <a:bodyPr/>
        <a:lstStyle/>
        <a:p>
          <a:r>
            <a:rPr lang="en-US" dirty="0" smtClean="0"/>
            <a:t>Handle missing values</a:t>
          </a:r>
          <a:endParaRPr lang="en-US" dirty="0"/>
        </a:p>
      </dgm:t>
    </dgm:pt>
    <dgm:pt modelId="{8198B840-1D84-4AD1-8A8D-BC0C0300A831}" type="parTrans" cxnId="{59263BD5-4195-4EDE-9755-A9F83D90F38B}">
      <dgm:prSet/>
      <dgm:spPr/>
      <dgm:t>
        <a:bodyPr/>
        <a:lstStyle/>
        <a:p>
          <a:endParaRPr lang="en-US"/>
        </a:p>
      </dgm:t>
    </dgm:pt>
    <dgm:pt modelId="{7534298E-9419-41EB-9C60-6224201C400D}" type="sibTrans" cxnId="{59263BD5-4195-4EDE-9755-A9F83D90F38B}">
      <dgm:prSet/>
      <dgm:spPr/>
      <dgm:t>
        <a:bodyPr/>
        <a:lstStyle/>
        <a:p>
          <a:endParaRPr lang="en-US"/>
        </a:p>
      </dgm:t>
    </dgm:pt>
    <dgm:pt modelId="{8B01E235-3A4E-4904-A92E-E54D1CDE89C5}" type="pres">
      <dgm:prSet presAssocID="{656E21C8-2AC7-4E9C-8F93-CD3FF17FCDDF}" presName="Name0" presStyleCnt="0">
        <dgm:presLayoutVars>
          <dgm:dir/>
          <dgm:resizeHandles val="exact"/>
        </dgm:presLayoutVars>
      </dgm:prSet>
      <dgm:spPr/>
      <dgm:t>
        <a:bodyPr/>
        <a:lstStyle/>
        <a:p>
          <a:endParaRPr lang="en-US"/>
        </a:p>
      </dgm:t>
    </dgm:pt>
    <dgm:pt modelId="{ABF74CEE-1B3D-4107-A7E2-E69B8BA3D327}" type="pres">
      <dgm:prSet presAssocID="{B0B6E391-96BD-4856-B61F-D2E2EA8E436B}" presName="node" presStyleLbl="node1" presStyleIdx="0" presStyleCnt="6">
        <dgm:presLayoutVars>
          <dgm:bulletEnabled val="1"/>
        </dgm:presLayoutVars>
      </dgm:prSet>
      <dgm:spPr/>
      <dgm:t>
        <a:bodyPr/>
        <a:lstStyle/>
        <a:p>
          <a:endParaRPr lang="en-US"/>
        </a:p>
      </dgm:t>
    </dgm:pt>
    <dgm:pt modelId="{71FB0D7B-098C-4CB0-A219-5E6E42335DEE}" type="pres">
      <dgm:prSet presAssocID="{CA9CEA9F-55E7-496A-B789-DCABF5E82C7B}" presName="sibTrans" presStyleLbl="sibTrans1D1" presStyleIdx="0" presStyleCnt="5"/>
      <dgm:spPr/>
      <dgm:t>
        <a:bodyPr/>
        <a:lstStyle/>
        <a:p>
          <a:endParaRPr lang="en-US"/>
        </a:p>
      </dgm:t>
    </dgm:pt>
    <dgm:pt modelId="{011A364F-3832-4A76-8E8A-241A7DAD715A}" type="pres">
      <dgm:prSet presAssocID="{CA9CEA9F-55E7-496A-B789-DCABF5E82C7B}" presName="connectorText" presStyleLbl="sibTrans1D1" presStyleIdx="0" presStyleCnt="5"/>
      <dgm:spPr/>
      <dgm:t>
        <a:bodyPr/>
        <a:lstStyle/>
        <a:p>
          <a:endParaRPr lang="en-US"/>
        </a:p>
      </dgm:t>
    </dgm:pt>
    <dgm:pt modelId="{8E030B40-B957-4620-980A-BFD64B7E8927}" type="pres">
      <dgm:prSet presAssocID="{3A0DA25D-76D6-4A43-A73A-DB9C0C407F24}" presName="node" presStyleLbl="node1" presStyleIdx="1" presStyleCnt="6">
        <dgm:presLayoutVars>
          <dgm:bulletEnabled val="1"/>
        </dgm:presLayoutVars>
      </dgm:prSet>
      <dgm:spPr/>
      <dgm:t>
        <a:bodyPr/>
        <a:lstStyle/>
        <a:p>
          <a:endParaRPr lang="en-US"/>
        </a:p>
      </dgm:t>
    </dgm:pt>
    <dgm:pt modelId="{76244294-23E6-4A77-913B-A23D9CD01637}" type="pres">
      <dgm:prSet presAssocID="{3DCC271E-A0AB-47EF-B346-30367A42159A}" presName="sibTrans" presStyleLbl="sibTrans1D1" presStyleIdx="1" presStyleCnt="5"/>
      <dgm:spPr/>
      <dgm:t>
        <a:bodyPr/>
        <a:lstStyle/>
        <a:p>
          <a:endParaRPr lang="en-US"/>
        </a:p>
      </dgm:t>
    </dgm:pt>
    <dgm:pt modelId="{43615712-EAC7-45B4-ADFA-CAF36A1A05C7}" type="pres">
      <dgm:prSet presAssocID="{3DCC271E-A0AB-47EF-B346-30367A42159A}" presName="connectorText" presStyleLbl="sibTrans1D1" presStyleIdx="1" presStyleCnt="5"/>
      <dgm:spPr/>
      <dgm:t>
        <a:bodyPr/>
        <a:lstStyle/>
        <a:p>
          <a:endParaRPr lang="en-US"/>
        </a:p>
      </dgm:t>
    </dgm:pt>
    <dgm:pt modelId="{D089EBAA-0B1C-409C-88F8-2F3493D84B36}" type="pres">
      <dgm:prSet presAssocID="{F61E362D-2EFA-47EC-A9B8-15B18D9EFD8D}" presName="node" presStyleLbl="node1" presStyleIdx="2" presStyleCnt="6">
        <dgm:presLayoutVars>
          <dgm:bulletEnabled val="1"/>
        </dgm:presLayoutVars>
      </dgm:prSet>
      <dgm:spPr/>
      <dgm:t>
        <a:bodyPr/>
        <a:lstStyle/>
        <a:p>
          <a:endParaRPr lang="en-US"/>
        </a:p>
      </dgm:t>
    </dgm:pt>
    <dgm:pt modelId="{52D2BB85-C00B-462A-BEC0-816B39966465}" type="pres">
      <dgm:prSet presAssocID="{F7956B58-2F61-4509-8D8C-F435D7F2B2A2}" presName="sibTrans" presStyleLbl="sibTrans1D1" presStyleIdx="2" presStyleCnt="5"/>
      <dgm:spPr/>
      <dgm:t>
        <a:bodyPr/>
        <a:lstStyle/>
        <a:p>
          <a:endParaRPr lang="en-US"/>
        </a:p>
      </dgm:t>
    </dgm:pt>
    <dgm:pt modelId="{5E3285B9-DC55-4D12-A125-65CF1AD8CD86}" type="pres">
      <dgm:prSet presAssocID="{F7956B58-2F61-4509-8D8C-F435D7F2B2A2}" presName="connectorText" presStyleLbl="sibTrans1D1" presStyleIdx="2" presStyleCnt="5"/>
      <dgm:spPr/>
      <dgm:t>
        <a:bodyPr/>
        <a:lstStyle/>
        <a:p>
          <a:endParaRPr lang="en-US"/>
        </a:p>
      </dgm:t>
    </dgm:pt>
    <dgm:pt modelId="{B24A10A1-6C66-429C-9636-366BAFCD4872}" type="pres">
      <dgm:prSet presAssocID="{A9400B9B-BD6B-4565-85C5-A87C0DE873BC}" presName="node" presStyleLbl="node1" presStyleIdx="3" presStyleCnt="6">
        <dgm:presLayoutVars>
          <dgm:bulletEnabled val="1"/>
        </dgm:presLayoutVars>
      </dgm:prSet>
      <dgm:spPr/>
      <dgm:t>
        <a:bodyPr/>
        <a:lstStyle/>
        <a:p>
          <a:endParaRPr lang="en-US"/>
        </a:p>
      </dgm:t>
    </dgm:pt>
    <dgm:pt modelId="{8BC9A692-2DB8-411D-AE81-30BA5BDB6F97}" type="pres">
      <dgm:prSet presAssocID="{078630C0-272F-4476-93F9-11D6122DFBA2}" presName="sibTrans" presStyleLbl="sibTrans1D1" presStyleIdx="3" presStyleCnt="5"/>
      <dgm:spPr/>
      <dgm:t>
        <a:bodyPr/>
        <a:lstStyle/>
        <a:p>
          <a:endParaRPr lang="en-US"/>
        </a:p>
      </dgm:t>
    </dgm:pt>
    <dgm:pt modelId="{2AEC389C-833C-487D-ADDF-A5F1D1B9E150}" type="pres">
      <dgm:prSet presAssocID="{078630C0-272F-4476-93F9-11D6122DFBA2}" presName="connectorText" presStyleLbl="sibTrans1D1" presStyleIdx="3" presStyleCnt="5"/>
      <dgm:spPr/>
      <dgm:t>
        <a:bodyPr/>
        <a:lstStyle/>
        <a:p>
          <a:endParaRPr lang="en-US"/>
        </a:p>
      </dgm:t>
    </dgm:pt>
    <dgm:pt modelId="{A35F7F32-AD43-44F4-8727-BAFBBC553789}" type="pres">
      <dgm:prSet presAssocID="{0E988593-D90A-4E5D-A615-046D41A1A0DD}" presName="node" presStyleLbl="node1" presStyleIdx="4" presStyleCnt="6">
        <dgm:presLayoutVars>
          <dgm:bulletEnabled val="1"/>
        </dgm:presLayoutVars>
      </dgm:prSet>
      <dgm:spPr/>
      <dgm:t>
        <a:bodyPr/>
        <a:lstStyle/>
        <a:p>
          <a:endParaRPr lang="en-US"/>
        </a:p>
      </dgm:t>
    </dgm:pt>
    <dgm:pt modelId="{E76DB7C0-A8C2-488D-8D54-DFC15C7C11B3}" type="pres">
      <dgm:prSet presAssocID="{E96C8288-6BD5-4DDA-8B97-3D30EFFFC9B7}" presName="sibTrans" presStyleLbl="sibTrans1D1" presStyleIdx="4" presStyleCnt="5"/>
      <dgm:spPr/>
      <dgm:t>
        <a:bodyPr/>
        <a:lstStyle/>
        <a:p>
          <a:endParaRPr lang="en-US"/>
        </a:p>
      </dgm:t>
    </dgm:pt>
    <dgm:pt modelId="{CB7B7829-EAA8-4C0F-9514-3912D261E76E}" type="pres">
      <dgm:prSet presAssocID="{E96C8288-6BD5-4DDA-8B97-3D30EFFFC9B7}" presName="connectorText" presStyleLbl="sibTrans1D1" presStyleIdx="4" presStyleCnt="5"/>
      <dgm:spPr/>
      <dgm:t>
        <a:bodyPr/>
        <a:lstStyle/>
        <a:p>
          <a:endParaRPr lang="en-US"/>
        </a:p>
      </dgm:t>
    </dgm:pt>
    <dgm:pt modelId="{B17C11F7-1085-4B0B-B96B-D042D8B7E686}" type="pres">
      <dgm:prSet presAssocID="{1345EA08-27CF-4A72-8C2A-21F819D2931D}" presName="node" presStyleLbl="node1" presStyleIdx="5" presStyleCnt="6">
        <dgm:presLayoutVars>
          <dgm:bulletEnabled val="1"/>
        </dgm:presLayoutVars>
      </dgm:prSet>
      <dgm:spPr/>
      <dgm:t>
        <a:bodyPr/>
        <a:lstStyle/>
        <a:p>
          <a:endParaRPr lang="en-US"/>
        </a:p>
      </dgm:t>
    </dgm:pt>
  </dgm:ptLst>
  <dgm:cxnLst>
    <dgm:cxn modelId="{1F9B61FC-73D5-4DEE-BA7E-ACA9E4503EA0}" type="presOf" srcId="{CA9CEA9F-55E7-496A-B789-DCABF5E82C7B}" destId="{011A364F-3832-4A76-8E8A-241A7DAD715A}" srcOrd="1" destOrd="0" presId="urn:microsoft.com/office/officeart/2005/8/layout/bProcess3"/>
    <dgm:cxn modelId="{3FE88D4A-4D33-411D-A6C5-8EEE6626A825}" type="presOf" srcId="{3DCC271E-A0AB-47EF-B346-30367A42159A}" destId="{43615712-EAC7-45B4-ADFA-CAF36A1A05C7}" srcOrd="1" destOrd="0" presId="urn:microsoft.com/office/officeart/2005/8/layout/bProcess3"/>
    <dgm:cxn modelId="{AD946E1C-058D-46FB-A2F0-5B51F078A198}" type="presOf" srcId="{F7956B58-2F61-4509-8D8C-F435D7F2B2A2}" destId="{5E3285B9-DC55-4D12-A125-65CF1AD8CD86}" srcOrd="1" destOrd="0" presId="urn:microsoft.com/office/officeart/2005/8/layout/bProcess3"/>
    <dgm:cxn modelId="{97A3C8E7-B2FD-4997-A36A-582C992995B5}" srcId="{656E21C8-2AC7-4E9C-8F93-CD3FF17FCDDF}" destId="{3A0DA25D-76D6-4A43-A73A-DB9C0C407F24}" srcOrd="1" destOrd="0" parTransId="{4F69B3DC-4746-4633-AC55-49AA0F261269}" sibTransId="{3DCC271E-A0AB-47EF-B346-30367A42159A}"/>
    <dgm:cxn modelId="{FB1B0E56-21C0-4B7E-AB61-F935693F687F}" type="presOf" srcId="{E96C8288-6BD5-4DDA-8B97-3D30EFFFC9B7}" destId="{E76DB7C0-A8C2-488D-8D54-DFC15C7C11B3}" srcOrd="0" destOrd="0" presId="urn:microsoft.com/office/officeart/2005/8/layout/bProcess3"/>
    <dgm:cxn modelId="{59263BD5-4195-4EDE-9755-A9F83D90F38B}" srcId="{656E21C8-2AC7-4E9C-8F93-CD3FF17FCDDF}" destId="{1345EA08-27CF-4A72-8C2A-21F819D2931D}" srcOrd="5" destOrd="0" parTransId="{8198B840-1D84-4AD1-8A8D-BC0C0300A831}" sibTransId="{7534298E-9419-41EB-9C60-6224201C400D}"/>
    <dgm:cxn modelId="{DF306B35-97E9-4B5A-8ED2-2FFC72F1DA64}" type="presOf" srcId="{3A0DA25D-76D6-4A43-A73A-DB9C0C407F24}" destId="{8E030B40-B957-4620-980A-BFD64B7E8927}" srcOrd="0" destOrd="0" presId="urn:microsoft.com/office/officeart/2005/8/layout/bProcess3"/>
    <dgm:cxn modelId="{DC2D2778-A3A2-4FE1-8E98-CC478384D826}" type="presOf" srcId="{078630C0-272F-4476-93F9-11D6122DFBA2}" destId="{8BC9A692-2DB8-411D-AE81-30BA5BDB6F97}" srcOrd="0" destOrd="0" presId="urn:microsoft.com/office/officeart/2005/8/layout/bProcess3"/>
    <dgm:cxn modelId="{0B02F599-AAB4-402F-B945-1481A12E53B8}" type="presOf" srcId="{F61E362D-2EFA-47EC-A9B8-15B18D9EFD8D}" destId="{D089EBAA-0B1C-409C-88F8-2F3493D84B36}" srcOrd="0" destOrd="0" presId="urn:microsoft.com/office/officeart/2005/8/layout/bProcess3"/>
    <dgm:cxn modelId="{49DB57C4-6C29-4476-AB16-EE67535A356C}" srcId="{656E21C8-2AC7-4E9C-8F93-CD3FF17FCDDF}" destId="{0E988593-D90A-4E5D-A615-046D41A1A0DD}" srcOrd="4" destOrd="0" parTransId="{DAF979EA-0EBC-4E3E-8917-D153EE2CFE83}" sibTransId="{E96C8288-6BD5-4DDA-8B97-3D30EFFFC9B7}"/>
    <dgm:cxn modelId="{E8D787A1-EF23-4B22-88DE-C73DDDE39D6C}" type="presOf" srcId="{0E988593-D90A-4E5D-A615-046D41A1A0DD}" destId="{A35F7F32-AD43-44F4-8727-BAFBBC553789}" srcOrd="0" destOrd="0" presId="urn:microsoft.com/office/officeart/2005/8/layout/bProcess3"/>
    <dgm:cxn modelId="{5F6D70AF-D383-4313-B804-A266E8C2967F}" type="presOf" srcId="{F7956B58-2F61-4509-8D8C-F435D7F2B2A2}" destId="{52D2BB85-C00B-462A-BEC0-816B39966465}" srcOrd="0" destOrd="0" presId="urn:microsoft.com/office/officeart/2005/8/layout/bProcess3"/>
    <dgm:cxn modelId="{4142F224-823F-4047-9480-6CF86C5F1469}" type="presOf" srcId="{CA9CEA9F-55E7-496A-B789-DCABF5E82C7B}" destId="{71FB0D7B-098C-4CB0-A219-5E6E42335DEE}" srcOrd="0" destOrd="0" presId="urn:microsoft.com/office/officeart/2005/8/layout/bProcess3"/>
    <dgm:cxn modelId="{E925D89E-AA68-452D-9F70-629DA69BDF02}" type="presOf" srcId="{3DCC271E-A0AB-47EF-B346-30367A42159A}" destId="{76244294-23E6-4A77-913B-A23D9CD01637}" srcOrd="0" destOrd="0" presId="urn:microsoft.com/office/officeart/2005/8/layout/bProcess3"/>
    <dgm:cxn modelId="{522C7942-E540-4CAB-9A71-BCBC6A851A37}" type="presOf" srcId="{656E21C8-2AC7-4E9C-8F93-CD3FF17FCDDF}" destId="{8B01E235-3A4E-4904-A92E-E54D1CDE89C5}" srcOrd="0" destOrd="0" presId="urn:microsoft.com/office/officeart/2005/8/layout/bProcess3"/>
    <dgm:cxn modelId="{6CF12ABE-8D80-4CE9-9F1D-13209B06D747}" srcId="{656E21C8-2AC7-4E9C-8F93-CD3FF17FCDDF}" destId="{B0B6E391-96BD-4856-B61F-D2E2EA8E436B}" srcOrd="0" destOrd="0" parTransId="{AA258EA0-C5E2-426A-8B76-EDF5A655B73C}" sibTransId="{CA9CEA9F-55E7-496A-B789-DCABF5E82C7B}"/>
    <dgm:cxn modelId="{9D95C9C1-91A1-4A3D-A427-8E2D19EBD329}" srcId="{656E21C8-2AC7-4E9C-8F93-CD3FF17FCDDF}" destId="{A9400B9B-BD6B-4565-85C5-A87C0DE873BC}" srcOrd="3" destOrd="0" parTransId="{9E33C1E3-4D6A-42FC-A0F7-DB327171710A}" sibTransId="{078630C0-272F-4476-93F9-11D6122DFBA2}"/>
    <dgm:cxn modelId="{FD094BC3-8369-4640-BC77-B3345AC5FE20}" type="presOf" srcId="{B0B6E391-96BD-4856-B61F-D2E2EA8E436B}" destId="{ABF74CEE-1B3D-4107-A7E2-E69B8BA3D327}" srcOrd="0" destOrd="0" presId="urn:microsoft.com/office/officeart/2005/8/layout/bProcess3"/>
    <dgm:cxn modelId="{836252D4-A81F-4A3C-863F-F275FDA835E4}" type="presOf" srcId="{1345EA08-27CF-4A72-8C2A-21F819D2931D}" destId="{B17C11F7-1085-4B0B-B96B-D042D8B7E686}" srcOrd="0" destOrd="0" presId="urn:microsoft.com/office/officeart/2005/8/layout/bProcess3"/>
    <dgm:cxn modelId="{8C6FDBFA-24F7-425E-81F2-9490CBC9057C}" srcId="{656E21C8-2AC7-4E9C-8F93-CD3FF17FCDDF}" destId="{F61E362D-2EFA-47EC-A9B8-15B18D9EFD8D}" srcOrd="2" destOrd="0" parTransId="{4BF0733D-C3ED-44CD-85E5-D3C9904F771D}" sibTransId="{F7956B58-2F61-4509-8D8C-F435D7F2B2A2}"/>
    <dgm:cxn modelId="{FCCC8D10-036A-45CB-A891-3531B1814A50}" type="presOf" srcId="{A9400B9B-BD6B-4565-85C5-A87C0DE873BC}" destId="{B24A10A1-6C66-429C-9636-366BAFCD4872}" srcOrd="0" destOrd="0" presId="urn:microsoft.com/office/officeart/2005/8/layout/bProcess3"/>
    <dgm:cxn modelId="{EDBEC8F2-53DF-4F02-8DD4-1F014BB3C7AB}" type="presOf" srcId="{078630C0-272F-4476-93F9-11D6122DFBA2}" destId="{2AEC389C-833C-487D-ADDF-A5F1D1B9E150}" srcOrd="1" destOrd="0" presId="urn:microsoft.com/office/officeart/2005/8/layout/bProcess3"/>
    <dgm:cxn modelId="{E62FDF49-3F79-4B37-9491-168AA0D4978B}" type="presOf" srcId="{E96C8288-6BD5-4DDA-8B97-3D30EFFFC9B7}" destId="{CB7B7829-EAA8-4C0F-9514-3912D261E76E}" srcOrd="1" destOrd="0" presId="urn:microsoft.com/office/officeart/2005/8/layout/bProcess3"/>
    <dgm:cxn modelId="{0C3C46A5-7F8C-4F5A-BAB6-0D1150B7DC84}" type="presParOf" srcId="{8B01E235-3A4E-4904-A92E-E54D1CDE89C5}" destId="{ABF74CEE-1B3D-4107-A7E2-E69B8BA3D327}" srcOrd="0" destOrd="0" presId="urn:microsoft.com/office/officeart/2005/8/layout/bProcess3"/>
    <dgm:cxn modelId="{FFA1E715-AB13-4CB4-87D3-1F11055820D5}" type="presParOf" srcId="{8B01E235-3A4E-4904-A92E-E54D1CDE89C5}" destId="{71FB0D7B-098C-4CB0-A219-5E6E42335DEE}" srcOrd="1" destOrd="0" presId="urn:microsoft.com/office/officeart/2005/8/layout/bProcess3"/>
    <dgm:cxn modelId="{FC3A6757-84A1-4A02-9BD1-C75734481AD1}" type="presParOf" srcId="{71FB0D7B-098C-4CB0-A219-5E6E42335DEE}" destId="{011A364F-3832-4A76-8E8A-241A7DAD715A}" srcOrd="0" destOrd="0" presId="urn:microsoft.com/office/officeart/2005/8/layout/bProcess3"/>
    <dgm:cxn modelId="{8EAD8A70-B4A8-4170-B65E-2FD7ADFA0497}" type="presParOf" srcId="{8B01E235-3A4E-4904-A92E-E54D1CDE89C5}" destId="{8E030B40-B957-4620-980A-BFD64B7E8927}" srcOrd="2" destOrd="0" presId="urn:microsoft.com/office/officeart/2005/8/layout/bProcess3"/>
    <dgm:cxn modelId="{77558244-6DF4-47C0-BFA6-B7668724281E}" type="presParOf" srcId="{8B01E235-3A4E-4904-A92E-E54D1CDE89C5}" destId="{76244294-23E6-4A77-913B-A23D9CD01637}" srcOrd="3" destOrd="0" presId="urn:microsoft.com/office/officeart/2005/8/layout/bProcess3"/>
    <dgm:cxn modelId="{01B4761B-D31B-4C85-9F1E-46294F9DB16A}" type="presParOf" srcId="{76244294-23E6-4A77-913B-A23D9CD01637}" destId="{43615712-EAC7-45B4-ADFA-CAF36A1A05C7}" srcOrd="0" destOrd="0" presId="urn:microsoft.com/office/officeart/2005/8/layout/bProcess3"/>
    <dgm:cxn modelId="{2C6B5503-7BA0-489B-AC6C-3F52F0BD7D2A}" type="presParOf" srcId="{8B01E235-3A4E-4904-A92E-E54D1CDE89C5}" destId="{D089EBAA-0B1C-409C-88F8-2F3493D84B36}" srcOrd="4" destOrd="0" presId="urn:microsoft.com/office/officeart/2005/8/layout/bProcess3"/>
    <dgm:cxn modelId="{D85FCF6F-22EA-4096-854F-AA263CF0B4FF}" type="presParOf" srcId="{8B01E235-3A4E-4904-A92E-E54D1CDE89C5}" destId="{52D2BB85-C00B-462A-BEC0-816B39966465}" srcOrd="5" destOrd="0" presId="urn:microsoft.com/office/officeart/2005/8/layout/bProcess3"/>
    <dgm:cxn modelId="{ED45D075-2530-4794-8D97-08CF9297ABE3}" type="presParOf" srcId="{52D2BB85-C00B-462A-BEC0-816B39966465}" destId="{5E3285B9-DC55-4D12-A125-65CF1AD8CD86}" srcOrd="0" destOrd="0" presId="urn:microsoft.com/office/officeart/2005/8/layout/bProcess3"/>
    <dgm:cxn modelId="{C4AC4421-E53E-4E06-931E-5AB905BCEC50}" type="presParOf" srcId="{8B01E235-3A4E-4904-A92E-E54D1CDE89C5}" destId="{B24A10A1-6C66-429C-9636-366BAFCD4872}" srcOrd="6" destOrd="0" presId="urn:microsoft.com/office/officeart/2005/8/layout/bProcess3"/>
    <dgm:cxn modelId="{21524AD4-8E1D-4C6B-85F8-CD32A7365F28}" type="presParOf" srcId="{8B01E235-3A4E-4904-A92E-E54D1CDE89C5}" destId="{8BC9A692-2DB8-411D-AE81-30BA5BDB6F97}" srcOrd="7" destOrd="0" presId="urn:microsoft.com/office/officeart/2005/8/layout/bProcess3"/>
    <dgm:cxn modelId="{B2A3EA95-C40D-4B8C-88A6-D12C845D11B7}" type="presParOf" srcId="{8BC9A692-2DB8-411D-AE81-30BA5BDB6F97}" destId="{2AEC389C-833C-487D-ADDF-A5F1D1B9E150}" srcOrd="0" destOrd="0" presId="urn:microsoft.com/office/officeart/2005/8/layout/bProcess3"/>
    <dgm:cxn modelId="{48236287-B493-4A71-B503-37CA98D3FF2D}" type="presParOf" srcId="{8B01E235-3A4E-4904-A92E-E54D1CDE89C5}" destId="{A35F7F32-AD43-44F4-8727-BAFBBC553789}" srcOrd="8" destOrd="0" presId="urn:microsoft.com/office/officeart/2005/8/layout/bProcess3"/>
    <dgm:cxn modelId="{6388719E-4BED-4CF4-830D-94426ED57007}" type="presParOf" srcId="{8B01E235-3A4E-4904-A92E-E54D1CDE89C5}" destId="{E76DB7C0-A8C2-488D-8D54-DFC15C7C11B3}" srcOrd="9" destOrd="0" presId="urn:microsoft.com/office/officeart/2005/8/layout/bProcess3"/>
    <dgm:cxn modelId="{5629DF1C-E125-4F0B-B621-E51BB6AA66BA}" type="presParOf" srcId="{E76DB7C0-A8C2-488D-8D54-DFC15C7C11B3}" destId="{CB7B7829-EAA8-4C0F-9514-3912D261E76E}" srcOrd="0" destOrd="0" presId="urn:microsoft.com/office/officeart/2005/8/layout/bProcess3"/>
    <dgm:cxn modelId="{6F13287B-DDAF-4341-96C9-3C9CE55EA977}" type="presParOf" srcId="{8B01E235-3A4E-4904-A92E-E54D1CDE89C5}" destId="{B17C11F7-1085-4B0B-B96B-D042D8B7E686}"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56E21C8-2AC7-4E9C-8F93-CD3FF17FCDDF}"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US"/>
        </a:p>
      </dgm:t>
    </dgm:pt>
    <dgm:pt modelId="{B0B6E391-96BD-4856-B61F-D2E2EA8E436B}">
      <dgm:prSet phldrT="[Text]"/>
      <dgm:spPr/>
      <dgm:t>
        <a:bodyPr/>
        <a:lstStyle/>
        <a:p>
          <a:r>
            <a:rPr lang="en-US" dirty="0" smtClean="0"/>
            <a:t>Web Scrape the page to get the HTML text</a:t>
          </a:r>
          <a:endParaRPr lang="en-US" dirty="0"/>
        </a:p>
      </dgm:t>
    </dgm:pt>
    <dgm:pt modelId="{AA258EA0-C5E2-426A-8B76-EDF5A655B73C}" type="parTrans" cxnId="{6CF12ABE-8D80-4CE9-9F1D-13209B06D747}">
      <dgm:prSet/>
      <dgm:spPr/>
      <dgm:t>
        <a:bodyPr/>
        <a:lstStyle/>
        <a:p>
          <a:endParaRPr lang="en-US"/>
        </a:p>
      </dgm:t>
    </dgm:pt>
    <dgm:pt modelId="{CA9CEA9F-55E7-496A-B789-DCABF5E82C7B}" type="sibTrans" cxnId="{6CF12ABE-8D80-4CE9-9F1D-13209B06D747}">
      <dgm:prSet/>
      <dgm:spPr/>
      <dgm:t>
        <a:bodyPr/>
        <a:lstStyle/>
        <a:p>
          <a:endParaRPr lang="en-US"/>
        </a:p>
      </dgm:t>
    </dgm:pt>
    <dgm:pt modelId="{3A0DA25D-76D6-4A43-A73A-DB9C0C407F24}">
      <dgm:prSet phldrT="[Text]"/>
      <dgm:spPr/>
      <dgm:t>
        <a:bodyPr/>
        <a:lstStyle/>
        <a:p>
          <a:r>
            <a:rPr lang="en-US" dirty="0" smtClean="0"/>
            <a:t>Create a </a:t>
          </a:r>
          <a:r>
            <a:rPr lang="en-US" dirty="0" err="1" smtClean="0"/>
            <a:t>BeautifulSoup</a:t>
          </a:r>
          <a:r>
            <a:rPr lang="en-US" dirty="0" smtClean="0"/>
            <a:t> object from the response text content </a:t>
          </a:r>
          <a:endParaRPr lang="en-US" dirty="0"/>
        </a:p>
      </dgm:t>
    </dgm:pt>
    <dgm:pt modelId="{4F69B3DC-4746-4633-AC55-49AA0F261269}" type="parTrans" cxnId="{97A3C8E7-B2FD-4997-A36A-582C992995B5}">
      <dgm:prSet/>
      <dgm:spPr/>
      <dgm:t>
        <a:bodyPr/>
        <a:lstStyle/>
        <a:p>
          <a:endParaRPr lang="en-US"/>
        </a:p>
      </dgm:t>
    </dgm:pt>
    <dgm:pt modelId="{3DCC271E-A0AB-47EF-B346-30367A42159A}" type="sibTrans" cxnId="{97A3C8E7-B2FD-4997-A36A-582C992995B5}">
      <dgm:prSet/>
      <dgm:spPr/>
      <dgm:t>
        <a:bodyPr/>
        <a:lstStyle/>
        <a:p>
          <a:endParaRPr lang="en-US"/>
        </a:p>
      </dgm:t>
    </dgm:pt>
    <dgm:pt modelId="{F61E362D-2EFA-47EC-A9B8-15B18D9EFD8D}">
      <dgm:prSet phldrT="[Text]"/>
      <dgm:spPr/>
      <dgm:t>
        <a:bodyPr/>
        <a:lstStyle/>
        <a:p>
          <a:r>
            <a:rPr lang="en-US" dirty="0" smtClean="0"/>
            <a:t>Find the tables</a:t>
          </a:r>
          <a:endParaRPr lang="en-US" dirty="0"/>
        </a:p>
      </dgm:t>
    </dgm:pt>
    <dgm:pt modelId="{4BF0733D-C3ED-44CD-85E5-D3C9904F771D}" type="parTrans" cxnId="{8C6FDBFA-24F7-425E-81F2-9490CBC9057C}">
      <dgm:prSet/>
      <dgm:spPr/>
      <dgm:t>
        <a:bodyPr/>
        <a:lstStyle/>
        <a:p>
          <a:endParaRPr lang="en-US"/>
        </a:p>
      </dgm:t>
    </dgm:pt>
    <dgm:pt modelId="{F7956B58-2F61-4509-8D8C-F435D7F2B2A2}" type="sibTrans" cxnId="{8C6FDBFA-24F7-425E-81F2-9490CBC9057C}">
      <dgm:prSet/>
      <dgm:spPr/>
      <dgm:t>
        <a:bodyPr/>
        <a:lstStyle/>
        <a:p>
          <a:endParaRPr lang="en-US"/>
        </a:p>
      </dgm:t>
    </dgm:pt>
    <dgm:pt modelId="{A9400B9B-BD6B-4565-85C5-A87C0DE873BC}">
      <dgm:prSet phldrT="[Text]"/>
      <dgm:spPr/>
      <dgm:t>
        <a:bodyPr/>
        <a:lstStyle/>
        <a:p>
          <a:r>
            <a:rPr lang="en-US" dirty="0" smtClean="0"/>
            <a:t>From the launch table, extract the column names from the &lt;</a:t>
          </a:r>
          <a:r>
            <a:rPr lang="en-US" dirty="0" err="1" smtClean="0"/>
            <a:t>th</a:t>
          </a:r>
          <a:r>
            <a:rPr lang="en-US" dirty="0" smtClean="0"/>
            <a:t>&gt;&lt;/</a:t>
          </a:r>
          <a:r>
            <a:rPr lang="en-US" dirty="0" err="1" smtClean="0"/>
            <a:t>th</a:t>
          </a:r>
          <a:r>
            <a:rPr lang="en-US" dirty="0" smtClean="0"/>
            <a:t>&gt; tags</a:t>
          </a:r>
          <a:endParaRPr lang="en-US" dirty="0"/>
        </a:p>
      </dgm:t>
    </dgm:pt>
    <dgm:pt modelId="{9E33C1E3-4D6A-42FC-A0F7-DB327171710A}" type="parTrans" cxnId="{9D95C9C1-91A1-4A3D-A427-8E2D19EBD329}">
      <dgm:prSet/>
      <dgm:spPr/>
      <dgm:t>
        <a:bodyPr/>
        <a:lstStyle/>
        <a:p>
          <a:endParaRPr lang="en-US"/>
        </a:p>
      </dgm:t>
    </dgm:pt>
    <dgm:pt modelId="{078630C0-272F-4476-93F9-11D6122DFBA2}" type="sibTrans" cxnId="{9D95C9C1-91A1-4A3D-A427-8E2D19EBD329}">
      <dgm:prSet/>
      <dgm:spPr/>
      <dgm:t>
        <a:bodyPr/>
        <a:lstStyle/>
        <a:p>
          <a:endParaRPr lang="en-US"/>
        </a:p>
      </dgm:t>
    </dgm:pt>
    <dgm:pt modelId="{0E988593-D90A-4E5D-A615-046D41A1A0DD}">
      <dgm:prSet phldrT="[Text]"/>
      <dgm:spPr/>
      <dgm:t>
        <a:bodyPr/>
        <a:lstStyle/>
        <a:p>
          <a:r>
            <a:rPr lang="en-US" dirty="0" smtClean="0"/>
            <a:t>Create DataFrame by parsing the launch tables</a:t>
          </a:r>
          <a:endParaRPr lang="en-US" dirty="0"/>
        </a:p>
      </dgm:t>
    </dgm:pt>
    <dgm:pt modelId="{DAF979EA-0EBC-4E3E-8917-D153EE2CFE83}" type="parTrans" cxnId="{49DB57C4-6C29-4476-AB16-EE67535A356C}">
      <dgm:prSet/>
      <dgm:spPr/>
      <dgm:t>
        <a:bodyPr/>
        <a:lstStyle/>
        <a:p>
          <a:endParaRPr lang="en-US"/>
        </a:p>
      </dgm:t>
    </dgm:pt>
    <dgm:pt modelId="{E96C8288-6BD5-4DDA-8B97-3D30EFFFC9B7}" type="sibTrans" cxnId="{49DB57C4-6C29-4476-AB16-EE67535A356C}">
      <dgm:prSet/>
      <dgm:spPr/>
      <dgm:t>
        <a:bodyPr/>
        <a:lstStyle/>
        <a:p>
          <a:endParaRPr lang="en-US"/>
        </a:p>
      </dgm:t>
    </dgm:pt>
    <dgm:pt modelId="{8B01E235-3A4E-4904-A92E-E54D1CDE89C5}" type="pres">
      <dgm:prSet presAssocID="{656E21C8-2AC7-4E9C-8F93-CD3FF17FCDDF}" presName="Name0" presStyleCnt="0">
        <dgm:presLayoutVars>
          <dgm:dir/>
          <dgm:resizeHandles val="exact"/>
        </dgm:presLayoutVars>
      </dgm:prSet>
      <dgm:spPr/>
      <dgm:t>
        <a:bodyPr/>
        <a:lstStyle/>
        <a:p>
          <a:endParaRPr lang="en-US"/>
        </a:p>
      </dgm:t>
    </dgm:pt>
    <dgm:pt modelId="{ABF74CEE-1B3D-4107-A7E2-E69B8BA3D327}" type="pres">
      <dgm:prSet presAssocID="{B0B6E391-96BD-4856-B61F-D2E2EA8E436B}" presName="node" presStyleLbl="node1" presStyleIdx="0" presStyleCnt="5">
        <dgm:presLayoutVars>
          <dgm:bulletEnabled val="1"/>
        </dgm:presLayoutVars>
      </dgm:prSet>
      <dgm:spPr/>
      <dgm:t>
        <a:bodyPr/>
        <a:lstStyle/>
        <a:p>
          <a:endParaRPr lang="en-US"/>
        </a:p>
      </dgm:t>
    </dgm:pt>
    <dgm:pt modelId="{71FB0D7B-098C-4CB0-A219-5E6E42335DEE}" type="pres">
      <dgm:prSet presAssocID="{CA9CEA9F-55E7-496A-B789-DCABF5E82C7B}" presName="sibTrans" presStyleLbl="sibTrans1D1" presStyleIdx="0" presStyleCnt="4"/>
      <dgm:spPr/>
      <dgm:t>
        <a:bodyPr/>
        <a:lstStyle/>
        <a:p>
          <a:endParaRPr lang="en-US"/>
        </a:p>
      </dgm:t>
    </dgm:pt>
    <dgm:pt modelId="{011A364F-3832-4A76-8E8A-241A7DAD715A}" type="pres">
      <dgm:prSet presAssocID="{CA9CEA9F-55E7-496A-B789-DCABF5E82C7B}" presName="connectorText" presStyleLbl="sibTrans1D1" presStyleIdx="0" presStyleCnt="4"/>
      <dgm:spPr/>
      <dgm:t>
        <a:bodyPr/>
        <a:lstStyle/>
        <a:p>
          <a:endParaRPr lang="en-US"/>
        </a:p>
      </dgm:t>
    </dgm:pt>
    <dgm:pt modelId="{8E030B40-B957-4620-980A-BFD64B7E8927}" type="pres">
      <dgm:prSet presAssocID="{3A0DA25D-76D6-4A43-A73A-DB9C0C407F24}" presName="node" presStyleLbl="node1" presStyleIdx="1" presStyleCnt="5">
        <dgm:presLayoutVars>
          <dgm:bulletEnabled val="1"/>
        </dgm:presLayoutVars>
      </dgm:prSet>
      <dgm:spPr/>
      <dgm:t>
        <a:bodyPr/>
        <a:lstStyle/>
        <a:p>
          <a:endParaRPr lang="en-US"/>
        </a:p>
      </dgm:t>
    </dgm:pt>
    <dgm:pt modelId="{76244294-23E6-4A77-913B-A23D9CD01637}" type="pres">
      <dgm:prSet presAssocID="{3DCC271E-A0AB-47EF-B346-30367A42159A}" presName="sibTrans" presStyleLbl="sibTrans1D1" presStyleIdx="1" presStyleCnt="4"/>
      <dgm:spPr/>
      <dgm:t>
        <a:bodyPr/>
        <a:lstStyle/>
        <a:p>
          <a:endParaRPr lang="en-US"/>
        </a:p>
      </dgm:t>
    </dgm:pt>
    <dgm:pt modelId="{43615712-EAC7-45B4-ADFA-CAF36A1A05C7}" type="pres">
      <dgm:prSet presAssocID="{3DCC271E-A0AB-47EF-B346-30367A42159A}" presName="connectorText" presStyleLbl="sibTrans1D1" presStyleIdx="1" presStyleCnt="4"/>
      <dgm:spPr/>
      <dgm:t>
        <a:bodyPr/>
        <a:lstStyle/>
        <a:p>
          <a:endParaRPr lang="en-US"/>
        </a:p>
      </dgm:t>
    </dgm:pt>
    <dgm:pt modelId="{D089EBAA-0B1C-409C-88F8-2F3493D84B36}" type="pres">
      <dgm:prSet presAssocID="{F61E362D-2EFA-47EC-A9B8-15B18D9EFD8D}" presName="node" presStyleLbl="node1" presStyleIdx="2" presStyleCnt="5">
        <dgm:presLayoutVars>
          <dgm:bulletEnabled val="1"/>
        </dgm:presLayoutVars>
      </dgm:prSet>
      <dgm:spPr/>
      <dgm:t>
        <a:bodyPr/>
        <a:lstStyle/>
        <a:p>
          <a:endParaRPr lang="en-US"/>
        </a:p>
      </dgm:t>
    </dgm:pt>
    <dgm:pt modelId="{52D2BB85-C00B-462A-BEC0-816B39966465}" type="pres">
      <dgm:prSet presAssocID="{F7956B58-2F61-4509-8D8C-F435D7F2B2A2}" presName="sibTrans" presStyleLbl="sibTrans1D1" presStyleIdx="2" presStyleCnt="4"/>
      <dgm:spPr/>
      <dgm:t>
        <a:bodyPr/>
        <a:lstStyle/>
        <a:p>
          <a:endParaRPr lang="en-US"/>
        </a:p>
      </dgm:t>
    </dgm:pt>
    <dgm:pt modelId="{5E3285B9-DC55-4D12-A125-65CF1AD8CD86}" type="pres">
      <dgm:prSet presAssocID="{F7956B58-2F61-4509-8D8C-F435D7F2B2A2}" presName="connectorText" presStyleLbl="sibTrans1D1" presStyleIdx="2" presStyleCnt="4"/>
      <dgm:spPr/>
      <dgm:t>
        <a:bodyPr/>
        <a:lstStyle/>
        <a:p>
          <a:endParaRPr lang="en-US"/>
        </a:p>
      </dgm:t>
    </dgm:pt>
    <dgm:pt modelId="{B24A10A1-6C66-429C-9636-366BAFCD4872}" type="pres">
      <dgm:prSet presAssocID="{A9400B9B-BD6B-4565-85C5-A87C0DE873BC}" presName="node" presStyleLbl="node1" presStyleIdx="3" presStyleCnt="5">
        <dgm:presLayoutVars>
          <dgm:bulletEnabled val="1"/>
        </dgm:presLayoutVars>
      </dgm:prSet>
      <dgm:spPr/>
      <dgm:t>
        <a:bodyPr/>
        <a:lstStyle/>
        <a:p>
          <a:endParaRPr lang="en-US"/>
        </a:p>
      </dgm:t>
    </dgm:pt>
    <dgm:pt modelId="{8BC9A692-2DB8-411D-AE81-30BA5BDB6F97}" type="pres">
      <dgm:prSet presAssocID="{078630C0-272F-4476-93F9-11D6122DFBA2}" presName="sibTrans" presStyleLbl="sibTrans1D1" presStyleIdx="3" presStyleCnt="4"/>
      <dgm:spPr/>
      <dgm:t>
        <a:bodyPr/>
        <a:lstStyle/>
        <a:p>
          <a:endParaRPr lang="en-US"/>
        </a:p>
      </dgm:t>
    </dgm:pt>
    <dgm:pt modelId="{2AEC389C-833C-487D-ADDF-A5F1D1B9E150}" type="pres">
      <dgm:prSet presAssocID="{078630C0-272F-4476-93F9-11D6122DFBA2}" presName="connectorText" presStyleLbl="sibTrans1D1" presStyleIdx="3" presStyleCnt="4"/>
      <dgm:spPr/>
      <dgm:t>
        <a:bodyPr/>
        <a:lstStyle/>
        <a:p>
          <a:endParaRPr lang="en-US"/>
        </a:p>
      </dgm:t>
    </dgm:pt>
    <dgm:pt modelId="{A35F7F32-AD43-44F4-8727-BAFBBC553789}" type="pres">
      <dgm:prSet presAssocID="{0E988593-D90A-4E5D-A615-046D41A1A0DD}" presName="node" presStyleLbl="node1" presStyleIdx="4" presStyleCnt="5">
        <dgm:presLayoutVars>
          <dgm:bulletEnabled val="1"/>
        </dgm:presLayoutVars>
      </dgm:prSet>
      <dgm:spPr/>
      <dgm:t>
        <a:bodyPr/>
        <a:lstStyle/>
        <a:p>
          <a:endParaRPr lang="en-US"/>
        </a:p>
      </dgm:t>
    </dgm:pt>
  </dgm:ptLst>
  <dgm:cxnLst>
    <dgm:cxn modelId="{557FDC0B-5071-469D-A7BE-B1DCF1FCD5EB}" type="presOf" srcId="{B0B6E391-96BD-4856-B61F-D2E2EA8E436B}" destId="{ABF74CEE-1B3D-4107-A7E2-E69B8BA3D327}" srcOrd="0" destOrd="0" presId="urn:microsoft.com/office/officeart/2005/8/layout/bProcess3"/>
    <dgm:cxn modelId="{97A3C8E7-B2FD-4997-A36A-582C992995B5}" srcId="{656E21C8-2AC7-4E9C-8F93-CD3FF17FCDDF}" destId="{3A0DA25D-76D6-4A43-A73A-DB9C0C407F24}" srcOrd="1" destOrd="0" parTransId="{4F69B3DC-4746-4633-AC55-49AA0F261269}" sibTransId="{3DCC271E-A0AB-47EF-B346-30367A42159A}"/>
    <dgm:cxn modelId="{49DB57C4-6C29-4476-AB16-EE67535A356C}" srcId="{656E21C8-2AC7-4E9C-8F93-CD3FF17FCDDF}" destId="{0E988593-D90A-4E5D-A615-046D41A1A0DD}" srcOrd="4" destOrd="0" parTransId="{DAF979EA-0EBC-4E3E-8917-D153EE2CFE83}" sibTransId="{E96C8288-6BD5-4DDA-8B97-3D30EFFFC9B7}"/>
    <dgm:cxn modelId="{7CBC50F9-D571-4CD2-B7C7-98F8D4BA465C}" type="presOf" srcId="{CA9CEA9F-55E7-496A-B789-DCABF5E82C7B}" destId="{011A364F-3832-4A76-8E8A-241A7DAD715A}" srcOrd="1" destOrd="0" presId="urn:microsoft.com/office/officeart/2005/8/layout/bProcess3"/>
    <dgm:cxn modelId="{4A6C6C62-728D-4767-B71A-598006CFFBC5}" type="presOf" srcId="{3DCC271E-A0AB-47EF-B346-30367A42159A}" destId="{76244294-23E6-4A77-913B-A23D9CD01637}" srcOrd="0" destOrd="0" presId="urn:microsoft.com/office/officeart/2005/8/layout/bProcess3"/>
    <dgm:cxn modelId="{8FC320ED-FFB7-4081-9D3A-9E48D3418567}" type="presOf" srcId="{CA9CEA9F-55E7-496A-B789-DCABF5E82C7B}" destId="{71FB0D7B-098C-4CB0-A219-5E6E42335DEE}" srcOrd="0" destOrd="0" presId="urn:microsoft.com/office/officeart/2005/8/layout/bProcess3"/>
    <dgm:cxn modelId="{24378693-5F45-453F-88F0-4732AAB95ADF}" type="presOf" srcId="{0E988593-D90A-4E5D-A615-046D41A1A0DD}" destId="{A35F7F32-AD43-44F4-8727-BAFBBC553789}" srcOrd="0" destOrd="0" presId="urn:microsoft.com/office/officeart/2005/8/layout/bProcess3"/>
    <dgm:cxn modelId="{1A680E12-1D59-43EC-8E92-35C2D1827D02}" type="presOf" srcId="{3A0DA25D-76D6-4A43-A73A-DB9C0C407F24}" destId="{8E030B40-B957-4620-980A-BFD64B7E8927}" srcOrd="0" destOrd="0" presId="urn:microsoft.com/office/officeart/2005/8/layout/bProcess3"/>
    <dgm:cxn modelId="{F8782462-4A24-46AC-8CB2-7F93CD895C06}" type="presOf" srcId="{3DCC271E-A0AB-47EF-B346-30367A42159A}" destId="{43615712-EAC7-45B4-ADFA-CAF36A1A05C7}" srcOrd="1" destOrd="0" presId="urn:microsoft.com/office/officeart/2005/8/layout/bProcess3"/>
    <dgm:cxn modelId="{F7C65587-9E24-4DD1-A2DC-4068DE3E56BB}" type="presOf" srcId="{F7956B58-2F61-4509-8D8C-F435D7F2B2A2}" destId="{52D2BB85-C00B-462A-BEC0-816B39966465}" srcOrd="0" destOrd="0" presId="urn:microsoft.com/office/officeart/2005/8/layout/bProcess3"/>
    <dgm:cxn modelId="{6D00E9F9-AA73-4CDF-A69A-5604C6C07D85}" type="presOf" srcId="{F61E362D-2EFA-47EC-A9B8-15B18D9EFD8D}" destId="{D089EBAA-0B1C-409C-88F8-2F3493D84B36}" srcOrd="0" destOrd="0" presId="urn:microsoft.com/office/officeart/2005/8/layout/bProcess3"/>
    <dgm:cxn modelId="{A3638685-7910-4A45-8865-9B85EEDBB223}" type="presOf" srcId="{A9400B9B-BD6B-4565-85C5-A87C0DE873BC}" destId="{B24A10A1-6C66-429C-9636-366BAFCD4872}" srcOrd="0" destOrd="0" presId="urn:microsoft.com/office/officeart/2005/8/layout/bProcess3"/>
    <dgm:cxn modelId="{99B46AE9-9CB0-4953-8F58-6AEBEBE77834}" type="presOf" srcId="{656E21C8-2AC7-4E9C-8F93-CD3FF17FCDDF}" destId="{8B01E235-3A4E-4904-A92E-E54D1CDE89C5}" srcOrd="0" destOrd="0" presId="urn:microsoft.com/office/officeart/2005/8/layout/bProcess3"/>
    <dgm:cxn modelId="{1FCA7CC2-EBA2-41BD-875A-E81C5C9E389D}" type="presOf" srcId="{078630C0-272F-4476-93F9-11D6122DFBA2}" destId="{8BC9A692-2DB8-411D-AE81-30BA5BDB6F97}" srcOrd="0" destOrd="0" presId="urn:microsoft.com/office/officeart/2005/8/layout/bProcess3"/>
    <dgm:cxn modelId="{B8979D0C-0487-4F3E-A0E3-D69DFE41F791}" type="presOf" srcId="{F7956B58-2F61-4509-8D8C-F435D7F2B2A2}" destId="{5E3285B9-DC55-4D12-A125-65CF1AD8CD86}" srcOrd="1" destOrd="0" presId="urn:microsoft.com/office/officeart/2005/8/layout/bProcess3"/>
    <dgm:cxn modelId="{9D95C9C1-91A1-4A3D-A427-8E2D19EBD329}" srcId="{656E21C8-2AC7-4E9C-8F93-CD3FF17FCDDF}" destId="{A9400B9B-BD6B-4565-85C5-A87C0DE873BC}" srcOrd="3" destOrd="0" parTransId="{9E33C1E3-4D6A-42FC-A0F7-DB327171710A}" sibTransId="{078630C0-272F-4476-93F9-11D6122DFBA2}"/>
    <dgm:cxn modelId="{6CF12ABE-8D80-4CE9-9F1D-13209B06D747}" srcId="{656E21C8-2AC7-4E9C-8F93-CD3FF17FCDDF}" destId="{B0B6E391-96BD-4856-B61F-D2E2EA8E436B}" srcOrd="0" destOrd="0" parTransId="{AA258EA0-C5E2-426A-8B76-EDF5A655B73C}" sibTransId="{CA9CEA9F-55E7-496A-B789-DCABF5E82C7B}"/>
    <dgm:cxn modelId="{8C6FDBFA-24F7-425E-81F2-9490CBC9057C}" srcId="{656E21C8-2AC7-4E9C-8F93-CD3FF17FCDDF}" destId="{F61E362D-2EFA-47EC-A9B8-15B18D9EFD8D}" srcOrd="2" destOrd="0" parTransId="{4BF0733D-C3ED-44CD-85E5-D3C9904F771D}" sibTransId="{F7956B58-2F61-4509-8D8C-F435D7F2B2A2}"/>
    <dgm:cxn modelId="{5E05F999-6104-40D4-84EF-A2C430AA125C}" type="presOf" srcId="{078630C0-272F-4476-93F9-11D6122DFBA2}" destId="{2AEC389C-833C-487D-ADDF-A5F1D1B9E150}" srcOrd="1" destOrd="0" presId="urn:microsoft.com/office/officeart/2005/8/layout/bProcess3"/>
    <dgm:cxn modelId="{E8DC7E32-3B3B-44FD-B551-BB1B46F39153}" type="presParOf" srcId="{8B01E235-3A4E-4904-A92E-E54D1CDE89C5}" destId="{ABF74CEE-1B3D-4107-A7E2-E69B8BA3D327}" srcOrd="0" destOrd="0" presId="urn:microsoft.com/office/officeart/2005/8/layout/bProcess3"/>
    <dgm:cxn modelId="{9376C602-5CEC-4CDB-9DF8-AB0EBE0008E6}" type="presParOf" srcId="{8B01E235-3A4E-4904-A92E-E54D1CDE89C5}" destId="{71FB0D7B-098C-4CB0-A219-5E6E42335DEE}" srcOrd="1" destOrd="0" presId="urn:microsoft.com/office/officeart/2005/8/layout/bProcess3"/>
    <dgm:cxn modelId="{E5484C68-822E-430E-B8EC-AFBC89988CA0}" type="presParOf" srcId="{71FB0D7B-098C-4CB0-A219-5E6E42335DEE}" destId="{011A364F-3832-4A76-8E8A-241A7DAD715A}" srcOrd="0" destOrd="0" presId="urn:microsoft.com/office/officeart/2005/8/layout/bProcess3"/>
    <dgm:cxn modelId="{6F17AE4C-C442-4422-A4E9-EF4FB1D5433D}" type="presParOf" srcId="{8B01E235-3A4E-4904-A92E-E54D1CDE89C5}" destId="{8E030B40-B957-4620-980A-BFD64B7E8927}" srcOrd="2" destOrd="0" presId="urn:microsoft.com/office/officeart/2005/8/layout/bProcess3"/>
    <dgm:cxn modelId="{2398629A-C26D-45E6-851F-DEE1715C803A}" type="presParOf" srcId="{8B01E235-3A4E-4904-A92E-E54D1CDE89C5}" destId="{76244294-23E6-4A77-913B-A23D9CD01637}" srcOrd="3" destOrd="0" presId="urn:microsoft.com/office/officeart/2005/8/layout/bProcess3"/>
    <dgm:cxn modelId="{BDDEAC9B-80D9-4290-9F9F-416A8261A1B4}" type="presParOf" srcId="{76244294-23E6-4A77-913B-A23D9CD01637}" destId="{43615712-EAC7-45B4-ADFA-CAF36A1A05C7}" srcOrd="0" destOrd="0" presId="urn:microsoft.com/office/officeart/2005/8/layout/bProcess3"/>
    <dgm:cxn modelId="{20075C5E-566F-4950-9B1C-33A1123A820E}" type="presParOf" srcId="{8B01E235-3A4E-4904-A92E-E54D1CDE89C5}" destId="{D089EBAA-0B1C-409C-88F8-2F3493D84B36}" srcOrd="4" destOrd="0" presId="urn:microsoft.com/office/officeart/2005/8/layout/bProcess3"/>
    <dgm:cxn modelId="{D2FA7030-5D26-4CB4-B2EC-CFB9759D3731}" type="presParOf" srcId="{8B01E235-3A4E-4904-A92E-E54D1CDE89C5}" destId="{52D2BB85-C00B-462A-BEC0-816B39966465}" srcOrd="5" destOrd="0" presId="urn:microsoft.com/office/officeart/2005/8/layout/bProcess3"/>
    <dgm:cxn modelId="{63670694-315B-4D47-BF91-9ECA30DB19CA}" type="presParOf" srcId="{52D2BB85-C00B-462A-BEC0-816B39966465}" destId="{5E3285B9-DC55-4D12-A125-65CF1AD8CD86}" srcOrd="0" destOrd="0" presId="urn:microsoft.com/office/officeart/2005/8/layout/bProcess3"/>
    <dgm:cxn modelId="{B3FF939E-2D43-4CB9-8681-59FAE2042B70}" type="presParOf" srcId="{8B01E235-3A4E-4904-A92E-E54D1CDE89C5}" destId="{B24A10A1-6C66-429C-9636-366BAFCD4872}" srcOrd="6" destOrd="0" presId="urn:microsoft.com/office/officeart/2005/8/layout/bProcess3"/>
    <dgm:cxn modelId="{AD837A61-3969-4C17-AB81-012FD8CCA7F3}" type="presParOf" srcId="{8B01E235-3A4E-4904-A92E-E54D1CDE89C5}" destId="{8BC9A692-2DB8-411D-AE81-30BA5BDB6F97}" srcOrd="7" destOrd="0" presId="urn:microsoft.com/office/officeart/2005/8/layout/bProcess3"/>
    <dgm:cxn modelId="{59E29F62-63BC-4947-8A3B-6653755F76BA}" type="presParOf" srcId="{8BC9A692-2DB8-411D-AE81-30BA5BDB6F97}" destId="{2AEC389C-833C-487D-ADDF-A5F1D1B9E150}" srcOrd="0" destOrd="0" presId="urn:microsoft.com/office/officeart/2005/8/layout/bProcess3"/>
    <dgm:cxn modelId="{24B9CF77-1320-4C15-A391-F136B55F5C38}" type="presParOf" srcId="{8B01E235-3A4E-4904-A92E-E54D1CDE89C5}" destId="{A35F7F32-AD43-44F4-8727-BAFBBC553789}"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56E21C8-2AC7-4E9C-8F93-CD3FF17FCDDF}"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US"/>
        </a:p>
      </dgm:t>
    </dgm:pt>
    <dgm:pt modelId="{B0B6E391-96BD-4856-B61F-D2E2EA8E436B}">
      <dgm:prSet phldrT="[Text]"/>
      <dgm:spPr/>
      <dgm:t>
        <a:bodyPr/>
        <a:lstStyle/>
        <a:p>
          <a:r>
            <a:rPr lang="en-US" dirty="0" smtClean="0"/>
            <a:t>Load .csv data from earlier section</a:t>
          </a:r>
          <a:endParaRPr lang="en-US" dirty="0"/>
        </a:p>
      </dgm:t>
    </dgm:pt>
    <dgm:pt modelId="{AA258EA0-C5E2-426A-8B76-EDF5A655B73C}" type="parTrans" cxnId="{6CF12ABE-8D80-4CE9-9F1D-13209B06D747}">
      <dgm:prSet/>
      <dgm:spPr/>
      <dgm:t>
        <a:bodyPr/>
        <a:lstStyle/>
        <a:p>
          <a:endParaRPr lang="en-US"/>
        </a:p>
      </dgm:t>
    </dgm:pt>
    <dgm:pt modelId="{CA9CEA9F-55E7-496A-B789-DCABF5E82C7B}" type="sibTrans" cxnId="{6CF12ABE-8D80-4CE9-9F1D-13209B06D747}">
      <dgm:prSet/>
      <dgm:spPr/>
      <dgm:t>
        <a:bodyPr/>
        <a:lstStyle/>
        <a:p>
          <a:endParaRPr lang="en-US"/>
        </a:p>
      </dgm:t>
    </dgm:pt>
    <dgm:pt modelId="{3A0DA25D-76D6-4A43-A73A-DB9C0C407F24}">
      <dgm:prSet phldrT="[Text]"/>
      <dgm:spPr/>
      <dgm:t>
        <a:bodyPr/>
        <a:lstStyle/>
        <a:p>
          <a:r>
            <a:rPr lang="en-US" dirty="0" smtClean="0"/>
            <a:t>Find the number of launches at each site</a:t>
          </a:r>
          <a:endParaRPr lang="en-US" dirty="0"/>
        </a:p>
      </dgm:t>
    </dgm:pt>
    <dgm:pt modelId="{4F69B3DC-4746-4633-AC55-49AA0F261269}" type="parTrans" cxnId="{97A3C8E7-B2FD-4997-A36A-582C992995B5}">
      <dgm:prSet/>
      <dgm:spPr/>
      <dgm:t>
        <a:bodyPr/>
        <a:lstStyle/>
        <a:p>
          <a:endParaRPr lang="en-US"/>
        </a:p>
      </dgm:t>
    </dgm:pt>
    <dgm:pt modelId="{3DCC271E-A0AB-47EF-B346-30367A42159A}" type="sibTrans" cxnId="{97A3C8E7-B2FD-4997-A36A-582C992995B5}">
      <dgm:prSet/>
      <dgm:spPr/>
      <dgm:t>
        <a:bodyPr/>
        <a:lstStyle/>
        <a:p>
          <a:endParaRPr lang="en-US"/>
        </a:p>
      </dgm:t>
    </dgm:pt>
    <dgm:pt modelId="{F61E362D-2EFA-47EC-A9B8-15B18D9EFD8D}">
      <dgm:prSet phldrT="[Text]"/>
      <dgm:spPr/>
      <dgm:t>
        <a:bodyPr/>
        <a:lstStyle/>
        <a:p>
          <a:r>
            <a:rPr lang="en-US" dirty="0" smtClean="0"/>
            <a:t>Find the number of each type of orbit</a:t>
          </a:r>
          <a:endParaRPr lang="en-US" dirty="0"/>
        </a:p>
      </dgm:t>
    </dgm:pt>
    <dgm:pt modelId="{4BF0733D-C3ED-44CD-85E5-D3C9904F771D}" type="parTrans" cxnId="{8C6FDBFA-24F7-425E-81F2-9490CBC9057C}">
      <dgm:prSet/>
      <dgm:spPr/>
      <dgm:t>
        <a:bodyPr/>
        <a:lstStyle/>
        <a:p>
          <a:endParaRPr lang="en-US"/>
        </a:p>
      </dgm:t>
    </dgm:pt>
    <dgm:pt modelId="{F7956B58-2F61-4509-8D8C-F435D7F2B2A2}" type="sibTrans" cxnId="{8C6FDBFA-24F7-425E-81F2-9490CBC9057C}">
      <dgm:prSet/>
      <dgm:spPr/>
      <dgm:t>
        <a:bodyPr/>
        <a:lstStyle/>
        <a:p>
          <a:endParaRPr lang="en-US"/>
        </a:p>
      </dgm:t>
    </dgm:pt>
    <dgm:pt modelId="{A9400B9B-BD6B-4565-85C5-A87C0DE873BC}">
      <dgm:prSet phldrT="[Text]"/>
      <dgm:spPr/>
      <dgm:t>
        <a:bodyPr/>
        <a:lstStyle/>
        <a:p>
          <a:r>
            <a:rPr lang="en-US" dirty="0" smtClean="0"/>
            <a:t>Find the number of each type of mission outcome</a:t>
          </a:r>
          <a:endParaRPr lang="en-US" dirty="0"/>
        </a:p>
      </dgm:t>
    </dgm:pt>
    <dgm:pt modelId="{9E33C1E3-4D6A-42FC-A0F7-DB327171710A}" type="parTrans" cxnId="{9D95C9C1-91A1-4A3D-A427-8E2D19EBD329}">
      <dgm:prSet/>
      <dgm:spPr/>
      <dgm:t>
        <a:bodyPr/>
        <a:lstStyle/>
        <a:p>
          <a:endParaRPr lang="en-US"/>
        </a:p>
      </dgm:t>
    </dgm:pt>
    <dgm:pt modelId="{078630C0-272F-4476-93F9-11D6122DFBA2}" type="sibTrans" cxnId="{9D95C9C1-91A1-4A3D-A427-8E2D19EBD329}">
      <dgm:prSet/>
      <dgm:spPr/>
      <dgm:t>
        <a:bodyPr/>
        <a:lstStyle/>
        <a:p>
          <a:endParaRPr lang="en-US"/>
        </a:p>
      </dgm:t>
    </dgm:pt>
    <dgm:pt modelId="{0E988593-D90A-4E5D-A615-046D41A1A0DD}">
      <dgm:prSet phldrT="[Text]"/>
      <dgm:spPr/>
      <dgm:t>
        <a:bodyPr/>
        <a:lstStyle/>
        <a:p>
          <a:r>
            <a:rPr lang="en-US" dirty="0" smtClean="0"/>
            <a:t>Create a DataFrame column from the outcome data</a:t>
          </a:r>
          <a:endParaRPr lang="en-US" dirty="0"/>
        </a:p>
      </dgm:t>
    </dgm:pt>
    <dgm:pt modelId="{DAF979EA-0EBC-4E3E-8917-D153EE2CFE83}" type="parTrans" cxnId="{49DB57C4-6C29-4476-AB16-EE67535A356C}">
      <dgm:prSet/>
      <dgm:spPr/>
      <dgm:t>
        <a:bodyPr/>
        <a:lstStyle/>
        <a:p>
          <a:endParaRPr lang="en-US"/>
        </a:p>
      </dgm:t>
    </dgm:pt>
    <dgm:pt modelId="{E96C8288-6BD5-4DDA-8B97-3D30EFFFC9B7}" type="sibTrans" cxnId="{49DB57C4-6C29-4476-AB16-EE67535A356C}">
      <dgm:prSet/>
      <dgm:spPr/>
      <dgm:t>
        <a:bodyPr/>
        <a:lstStyle/>
        <a:p>
          <a:endParaRPr lang="en-US"/>
        </a:p>
      </dgm:t>
    </dgm:pt>
    <dgm:pt modelId="{425B7463-A3EB-4EA2-9FCC-EB2E3274FD6F}">
      <dgm:prSet/>
      <dgm:spPr/>
      <dgm:t>
        <a:bodyPr/>
        <a:lstStyle/>
        <a:p>
          <a:r>
            <a:rPr lang="en-US" dirty="0" smtClean="0"/>
            <a:t>Compile everything into a DataFrame</a:t>
          </a:r>
          <a:endParaRPr lang="en-US" dirty="0"/>
        </a:p>
      </dgm:t>
    </dgm:pt>
    <dgm:pt modelId="{1CE38E9A-6E31-4EF3-8DE3-A0D14AD0D8BA}" type="parTrans" cxnId="{AE610F94-01A8-45EB-81A7-577061745ACD}">
      <dgm:prSet/>
      <dgm:spPr/>
      <dgm:t>
        <a:bodyPr/>
        <a:lstStyle/>
        <a:p>
          <a:endParaRPr lang="en-US"/>
        </a:p>
      </dgm:t>
    </dgm:pt>
    <dgm:pt modelId="{16FF1E7E-24E6-48DB-8DEC-3F69B15A18E1}" type="sibTrans" cxnId="{AE610F94-01A8-45EB-81A7-577061745ACD}">
      <dgm:prSet/>
      <dgm:spPr/>
      <dgm:t>
        <a:bodyPr/>
        <a:lstStyle/>
        <a:p>
          <a:endParaRPr lang="en-US"/>
        </a:p>
      </dgm:t>
    </dgm:pt>
    <dgm:pt modelId="{8B01E235-3A4E-4904-A92E-E54D1CDE89C5}" type="pres">
      <dgm:prSet presAssocID="{656E21C8-2AC7-4E9C-8F93-CD3FF17FCDDF}" presName="Name0" presStyleCnt="0">
        <dgm:presLayoutVars>
          <dgm:dir/>
          <dgm:resizeHandles val="exact"/>
        </dgm:presLayoutVars>
      </dgm:prSet>
      <dgm:spPr/>
      <dgm:t>
        <a:bodyPr/>
        <a:lstStyle/>
        <a:p>
          <a:endParaRPr lang="en-US"/>
        </a:p>
      </dgm:t>
    </dgm:pt>
    <dgm:pt modelId="{ABF74CEE-1B3D-4107-A7E2-E69B8BA3D327}" type="pres">
      <dgm:prSet presAssocID="{B0B6E391-96BD-4856-B61F-D2E2EA8E436B}" presName="node" presStyleLbl="node1" presStyleIdx="0" presStyleCnt="6">
        <dgm:presLayoutVars>
          <dgm:bulletEnabled val="1"/>
        </dgm:presLayoutVars>
      </dgm:prSet>
      <dgm:spPr/>
      <dgm:t>
        <a:bodyPr/>
        <a:lstStyle/>
        <a:p>
          <a:endParaRPr lang="en-US"/>
        </a:p>
      </dgm:t>
    </dgm:pt>
    <dgm:pt modelId="{71FB0D7B-098C-4CB0-A219-5E6E42335DEE}" type="pres">
      <dgm:prSet presAssocID="{CA9CEA9F-55E7-496A-B789-DCABF5E82C7B}" presName="sibTrans" presStyleLbl="sibTrans1D1" presStyleIdx="0" presStyleCnt="5"/>
      <dgm:spPr/>
      <dgm:t>
        <a:bodyPr/>
        <a:lstStyle/>
        <a:p>
          <a:endParaRPr lang="en-US"/>
        </a:p>
      </dgm:t>
    </dgm:pt>
    <dgm:pt modelId="{011A364F-3832-4A76-8E8A-241A7DAD715A}" type="pres">
      <dgm:prSet presAssocID="{CA9CEA9F-55E7-496A-B789-DCABF5E82C7B}" presName="connectorText" presStyleLbl="sibTrans1D1" presStyleIdx="0" presStyleCnt="5"/>
      <dgm:spPr/>
      <dgm:t>
        <a:bodyPr/>
        <a:lstStyle/>
        <a:p>
          <a:endParaRPr lang="en-US"/>
        </a:p>
      </dgm:t>
    </dgm:pt>
    <dgm:pt modelId="{8E030B40-B957-4620-980A-BFD64B7E8927}" type="pres">
      <dgm:prSet presAssocID="{3A0DA25D-76D6-4A43-A73A-DB9C0C407F24}" presName="node" presStyleLbl="node1" presStyleIdx="1" presStyleCnt="6">
        <dgm:presLayoutVars>
          <dgm:bulletEnabled val="1"/>
        </dgm:presLayoutVars>
      </dgm:prSet>
      <dgm:spPr/>
      <dgm:t>
        <a:bodyPr/>
        <a:lstStyle/>
        <a:p>
          <a:endParaRPr lang="en-US"/>
        </a:p>
      </dgm:t>
    </dgm:pt>
    <dgm:pt modelId="{76244294-23E6-4A77-913B-A23D9CD01637}" type="pres">
      <dgm:prSet presAssocID="{3DCC271E-A0AB-47EF-B346-30367A42159A}" presName="sibTrans" presStyleLbl="sibTrans1D1" presStyleIdx="1" presStyleCnt="5"/>
      <dgm:spPr/>
      <dgm:t>
        <a:bodyPr/>
        <a:lstStyle/>
        <a:p>
          <a:endParaRPr lang="en-US"/>
        </a:p>
      </dgm:t>
    </dgm:pt>
    <dgm:pt modelId="{43615712-EAC7-45B4-ADFA-CAF36A1A05C7}" type="pres">
      <dgm:prSet presAssocID="{3DCC271E-A0AB-47EF-B346-30367A42159A}" presName="connectorText" presStyleLbl="sibTrans1D1" presStyleIdx="1" presStyleCnt="5"/>
      <dgm:spPr/>
      <dgm:t>
        <a:bodyPr/>
        <a:lstStyle/>
        <a:p>
          <a:endParaRPr lang="en-US"/>
        </a:p>
      </dgm:t>
    </dgm:pt>
    <dgm:pt modelId="{D089EBAA-0B1C-409C-88F8-2F3493D84B36}" type="pres">
      <dgm:prSet presAssocID="{F61E362D-2EFA-47EC-A9B8-15B18D9EFD8D}" presName="node" presStyleLbl="node1" presStyleIdx="2" presStyleCnt="6">
        <dgm:presLayoutVars>
          <dgm:bulletEnabled val="1"/>
        </dgm:presLayoutVars>
      </dgm:prSet>
      <dgm:spPr/>
      <dgm:t>
        <a:bodyPr/>
        <a:lstStyle/>
        <a:p>
          <a:endParaRPr lang="en-US"/>
        </a:p>
      </dgm:t>
    </dgm:pt>
    <dgm:pt modelId="{52D2BB85-C00B-462A-BEC0-816B39966465}" type="pres">
      <dgm:prSet presAssocID="{F7956B58-2F61-4509-8D8C-F435D7F2B2A2}" presName="sibTrans" presStyleLbl="sibTrans1D1" presStyleIdx="2" presStyleCnt="5"/>
      <dgm:spPr/>
      <dgm:t>
        <a:bodyPr/>
        <a:lstStyle/>
        <a:p>
          <a:endParaRPr lang="en-US"/>
        </a:p>
      </dgm:t>
    </dgm:pt>
    <dgm:pt modelId="{5E3285B9-DC55-4D12-A125-65CF1AD8CD86}" type="pres">
      <dgm:prSet presAssocID="{F7956B58-2F61-4509-8D8C-F435D7F2B2A2}" presName="connectorText" presStyleLbl="sibTrans1D1" presStyleIdx="2" presStyleCnt="5"/>
      <dgm:spPr/>
      <dgm:t>
        <a:bodyPr/>
        <a:lstStyle/>
        <a:p>
          <a:endParaRPr lang="en-US"/>
        </a:p>
      </dgm:t>
    </dgm:pt>
    <dgm:pt modelId="{B24A10A1-6C66-429C-9636-366BAFCD4872}" type="pres">
      <dgm:prSet presAssocID="{A9400B9B-BD6B-4565-85C5-A87C0DE873BC}" presName="node" presStyleLbl="node1" presStyleIdx="3" presStyleCnt="6">
        <dgm:presLayoutVars>
          <dgm:bulletEnabled val="1"/>
        </dgm:presLayoutVars>
      </dgm:prSet>
      <dgm:spPr/>
      <dgm:t>
        <a:bodyPr/>
        <a:lstStyle/>
        <a:p>
          <a:endParaRPr lang="en-US"/>
        </a:p>
      </dgm:t>
    </dgm:pt>
    <dgm:pt modelId="{8BC9A692-2DB8-411D-AE81-30BA5BDB6F97}" type="pres">
      <dgm:prSet presAssocID="{078630C0-272F-4476-93F9-11D6122DFBA2}" presName="sibTrans" presStyleLbl="sibTrans1D1" presStyleIdx="3" presStyleCnt="5"/>
      <dgm:spPr/>
      <dgm:t>
        <a:bodyPr/>
        <a:lstStyle/>
        <a:p>
          <a:endParaRPr lang="en-US"/>
        </a:p>
      </dgm:t>
    </dgm:pt>
    <dgm:pt modelId="{2AEC389C-833C-487D-ADDF-A5F1D1B9E150}" type="pres">
      <dgm:prSet presAssocID="{078630C0-272F-4476-93F9-11D6122DFBA2}" presName="connectorText" presStyleLbl="sibTrans1D1" presStyleIdx="3" presStyleCnt="5"/>
      <dgm:spPr/>
      <dgm:t>
        <a:bodyPr/>
        <a:lstStyle/>
        <a:p>
          <a:endParaRPr lang="en-US"/>
        </a:p>
      </dgm:t>
    </dgm:pt>
    <dgm:pt modelId="{A35F7F32-AD43-44F4-8727-BAFBBC553789}" type="pres">
      <dgm:prSet presAssocID="{0E988593-D90A-4E5D-A615-046D41A1A0DD}" presName="node" presStyleLbl="node1" presStyleIdx="4" presStyleCnt="6">
        <dgm:presLayoutVars>
          <dgm:bulletEnabled val="1"/>
        </dgm:presLayoutVars>
      </dgm:prSet>
      <dgm:spPr/>
      <dgm:t>
        <a:bodyPr/>
        <a:lstStyle/>
        <a:p>
          <a:endParaRPr lang="en-US"/>
        </a:p>
      </dgm:t>
    </dgm:pt>
    <dgm:pt modelId="{E76DB7C0-A8C2-488D-8D54-DFC15C7C11B3}" type="pres">
      <dgm:prSet presAssocID="{E96C8288-6BD5-4DDA-8B97-3D30EFFFC9B7}" presName="sibTrans" presStyleLbl="sibTrans1D1" presStyleIdx="4" presStyleCnt="5"/>
      <dgm:spPr/>
      <dgm:t>
        <a:bodyPr/>
        <a:lstStyle/>
        <a:p>
          <a:endParaRPr lang="en-US"/>
        </a:p>
      </dgm:t>
    </dgm:pt>
    <dgm:pt modelId="{CB7B7829-EAA8-4C0F-9514-3912D261E76E}" type="pres">
      <dgm:prSet presAssocID="{E96C8288-6BD5-4DDA-8B97-3D30EFFFC9B7}" presName="connectorText" presStyleLbl="sibTrans1D1" presStyleIdx="4" presStyleCnt="5"/>
      <dgm:spPr/>
      <dgm:t>
        <a:bodyPr/>
        <a:lstStyle/>
        <a:p>
          <a:endParaRPr lang="en-US"/>
        </a:p>
      </dgm:t>
    </dgm:pt>
    <dgm:pt modelId="{8E3C0A6B-68FF-42E6-A285-1E85A4909EDE}" type="pres">
      <dgm:prSet presAssocID="{425B7463-A3EB-4EA2-9FCC-EB2E3274FD6F}" presName="node" presStyleLbl="node1" presStyleIdx="5" presStyleCnt="6">
        <dgm:presLayoutVars>
          <dgm:bulletEnabled val="1"/>
        </dgm:presLayoutVars>
      </dgm:prSet>
      <dgm:spPr/>
      <dgm:t>
        <a:bodyPr/>
        <a:lstStyle/>
        <a:p>
          <a:endParaRPr lang="en-US"/>
        </a:p>
      </dgm:t>
    </dgm:pt>
  </dgm:ptLst>
  <dgm:cxnLst>
    <dgm:cxn modelId="{F20DF661-FAD1-45F0-AAF0-62C7AF45E156}" type="presOf" srcId="{3DCC271E-A0AB-47EF-B346-30367A42159A}" destId="{76244294-23E6-4A77-913B-A23D9CD01637}" srcOrd="0" destOrd="0" presId="urn:microsoft.com/office/officeart/2005/8/layout/bProcess3"/>
    <dgm:cxn modelId="{0C9D151D-6FAA-4204-BBCE-6595BC01192E}" type="presOf" srcId="{078630C0-272F-4476-93F9-11D6122DFBA2}" destId="{2AEC389C-833C-487D-ADDF-A5F1D1B9E150}" srcOrd="1" destOrd="0" presId="urn:microsoft.com/office/officeart/2005/8/layout/bProcess3"/>
    <dgm:cxn modelId="{97A3C8E7-B2FD-4997-A36A-582C992995B5}" srcId="{656E21C8-2AC7-4E9C-8F93-CD3FF17FCDDF}" destId="{3A0DA25D-76D6-4A43-A73A-DB9C0C407F24}" srcOrd="1" destOrd="0" parTransId="{4F69B3DC-4746-4633-AC55-49AA0F261269}" sibTransId="{3DCC271E-A0AB-47EF-B346-30367A42159A}"/>
    <dgm:cxn modelId="{C1C7F8DC-841A-46F1-81F8-1BF2359D7EC6}" type="presOf" srcId="{F7956B58-2F61-4509-8D8C-F435D7F2B2A2}" destId="{5E3285B9-DC55-4D12-A125-65CF1AD8CD86}" srcOrd="1" destOrd="0" presId="urn:microsoft.com/office/officeart/2005/8/layout/bProcess3"/>
    <dgm:cxn modelId="{F4C96978-FC4C-49CA-813A-B9526C104208}" type="presOf" srcId="{3DCC271E-A0AB-47EF-B346-30367A42159A}" destId="{43615712-EAC7-45B4-ADFA-CAF36A1A05C7}" srcOrd="1" destOrd="0" presId="urn:microsoft.com/office/officeart/2005/8/layout/bProcess3"/>
    <dgm:cxn modelId="{97163E60-3683-41C7-937A-4AB2812BD85B}" type="presOf" srcId="{E96C8288-6BD5-4DDA-8B97-3D30EFFFC9B7}" destId="{CB7B7829-EAA8-4C0F-9514-3912D261E76E}" srcOrd="1" destOrd="0" presId="urn:microsoft.com/office/officeart/2005/8/layout/bProcess3"/>
    <dgm:cxn modelId="{49DB57C4-6C29-4476-AB16-EE67535A356C}" srcId="{656E21C8-2AC7-4E9C-8F93-CD3FF17FCDDF}" destId="{0E988593-D90A-4E5D-A615-046D41A1A0DD}" srcOrd="4" destOrd="0" parTransId="{DAF979EA-0EBC-4E3E-8917-D153EE2CFE83}" sibTransId="{E96C8288-6BD5-4DDA-8B97-3D30EFFFC9B7}"/>
    <dgm:cxn modelId="{C0AC152E-FB1A-48A5-AB10-F991C2D38BDD}" type="presOf" srcId="{F7956B58-2F61-4509-8D8C-F435D7F2B2A2}" destId="{52D2BB85-C00B-462A-BEC0-816B39966465}" srcOrd="0" destOrd="0" presId="urn:microsoft.com/office/officeart/2005/8/layout/bProcess3"/>
    <dgm:cxn modelId="{AE610F94-01A8-45EB-81A7-577061745ACD}" srcId="{656E21C8-2AC7-4E9C-8F93-CD3FF17FCDDF}" destId="{425B7463-A3EB-4EA2-9FCC-EB2E3274FD6F}" srcOrd="5" destOrd="0" parTransId="{1CE38E9A-6E31-4EF3-8DE3-A0D14AD0D8BA}" sibTransId="{16FF1E7E-24E6-48DB-8DEC-3F69B15A18E1}"/>
    <dgm:cxn modelId="{6782CAD3-7416-486F-A2D7-8818B3F8507D}" type="presOf" srcId="{3A0DA25D-76D6-4A43-A73A-DB9C0C407F24}" destId="{8E030B40-B957-4620-980A-BFD64B7E8927}" srcOrd="0" destOrd="0" presId="urn:microsoft.com/office/officeart/2005/8/layout/bProcess3"/>
    <dgm:cxn modelId="{E366F8A3-AE37-45FE-8E0A-801ABFD5A62A}" type="presOf" srcId="{F61E362D-2EFA-47EC-A9B8-15B18D9EFD8D}" destId="{D089EBAA-0B1C-409C-88F8-2F3493D84B36}" srcOrd="0" destOrd="0" presId="urn:microsoft.com/office/officeart/2005/8/layout/bProcess3"/>
    <dgm:cxn modelId="{F88E8B27-12BB-4025-9866-DD2B25570155}" type="presOf" srcId="{A9400B9B-BD6B-4565-85C5-A87C0DE873BC}" destId="{B24A10A1-6C66-429C-9636-366BAFCD4872}" srcOrd="0" destOrd="0" presId="urn:microsoft.com/office/officeart/2005/8/layout/bProcess3"/>
    <dgm:cxn modelId="{D7D9989C-F405-4731-A8C0-9CFE4F3AF448}" type="presOf" srcId="{425B7463-A3EB-4EA2-9FCC-EB2E3274FD6F}" destId="{8E3C0A6B-68FF-42E6-A285-1E85A4909EDE}" srcOrd="0" destOrd="0" presId="urn:microsoft.com/office/officeart/2005/8/layout/bProcess3"/>
    <dgm:cxn modelId="{3CFE60A2-F705-49C9-BFE4-B66E07E1926B}" type="presOf" srcId="{CA9CEA9F-55E7-496A-B789-DCABF5E82C7B}" destId="{71FB0D7B-098C-4CB0-A219-5E6E42335DEE}" srcOrd="0" destOrd="0" presId="urn:microsoft.com/office/officeart/2005/8/layout/bProcess3"/>
    <dgm:cxn modelId="{6CF12ABE-8D80-4CE9-9F1D-13209B06D747}" srcId="{656E21C8-2AC7-4E9C-8F93-CD3FF17FCDDF}" destId="{B0B6E391-96BD-4856-B61F-D2E2EA8E436B}" srcOrd="0" destOrd="0" parTransId="{AA258EA0-C5E2-426A-8B76-EDF5A655B73C}" sibTransId="{CA9CEA9F-55E7-496A-B789-DCABF5E82C7B}"/>
    <dgm:cxn modelId="{9D95C9C1-91A1-4A3D-A427-8E2D19EBD329}" srcId="{656E21C8-2AC7-4E9C-8F93-CD3FF17FCDDF}" destId="{A9400B9B-BD6B-4565-85C5-A87C0DE873BC}" srcOrd="3" destOrd="0" parTransId="{9E33C1E3-4D6A-42FC-A0F7-DB327171710A}" sibTransId="{078630C0-272F-4476-93F9-11D6122DFBA2}"/>
    <dgm:cxn modelId="{5A44A8DA-BB57-4024-8905-25F391828D78}" type="presOf" srcId="{E96C8288-6BD5-4DDA-8B97-3D30EFFFC9B7}" destId="{E76DB7C0-A8C2-488D-8D54-DFC15C7C11B3}" srcOrd="0" destOrd="0" presId="urn:microsoft.com/office/officeart/2005/8/layout/bProcess3"/>
    <dgm:cxn modelId="{B349A558-8B9B-4346-9E82-A4EEA5CDEDCF}" type="presOf" srcId="{CA9CEA9F-55E7-496A-B789-DCABF5E82C7B}" destId="{011A364F-3832-4A76-8E8A-241A7DAD715A}" srcOrd="1" destOrd="0" presId="urn:microsoft.com/office/officeart/2005/8/layout/bProcess3"/>
    <dgm:cxn modelId="{8C6FDBFA-24F7-425E-81F2-9490CBC9057C}" srcId="{656E21C8-2AC7-4E9C-8F93-CD3FF17FCDDF}" destId="{F61E362D-2EFA-47EC-A9B8-15B18D9EFD8D}" srcOrd="2" destOrd="0" parTransId="{4BF0733D-C3ED-44CD-85E5-D3C9904F771D}" sibTransId="{F7956B58-2F61-4509-8D8C-F435D7F2B2A2}"/>
    <dgm:cxn modelId="{1BAE97A2-2515-4B10-91C4-702F1A5AF80D}" type="presOf" srcId="{B0B6E391-96BD-4856-B61F-D2E2EA8E436B}" destId="{ABF74CEE-1B3D-4107-A7E2-E69B8BA3D327}" srcOrd="0" destOrd="0" presId="urn:microsoft.com/office/officeart/2005/8/layout/bProcess3"/>
    <dgm:cxn modelId="{91F4D9E3-09F4-4421-8940-A75BAF8406FB}" type="presOf" srcId="{0E988593-D90A-4E5D-A615-046D41A1A0DD}" destId="{A35F7F32-AD43-44F4-8727-BAFBBC553789}" srcOrd="0" destOrd="0" presId="urn:microsoft.com/office/officeart/2005/8/layout/bProcess3"/>
    <dgm:cxn modelId="{AB261430-B782-453D-A4B5-DABFA7AB0E85}" type="presOf" srcId="{656E21C8-2AC7-4E9C-8F93-CD3FF17FCDDF}" destId="{8B01E235-3A4E-4904-A92E-E54D1CDE89C5}" srcOrd="0" destOrd="0" presId="urn:microsoft.com/office/officeart/2005/8/layout/bProcess3"/>
    <dgm:cxn modelId="{6A722E8A-A9E5-47D7-B776-0FD19CB4756A}" type="presOf" srcId="{078630C0-272F-4476-93F9-11D6122DFBA2}" destId="{8BC9A692-2DB8-411D-AE81-30BA5BDB6F97}" srcOrd="0" destOrd="0" presId="urn:microsoft.com/office/officeart/2005/8/layout/bProcess3"/>
    <dgm:cxn modelId="{FC253D91-EF44-4782-B078-7B7F96DE2B5A}" type="presParOf" srcId="{8B01E235-3A4E-4904-A92E-E54D1CDE89C5}" destId="{ABF74CEE-1B3D-4107-A7E2-E69B8BA3D327}" srcOrd="0" destOrd="0" presId="urn:microsoft.com/office/officeart/2005/8/layout/bProcess3"/>
    <dgm:cxn modelId="{59AAF036-3E4B-4DA0-9A23-DDD5BCD225E7}" type="presParOf" srcId="{8B01E235-3A4E-4904-A92E-E54D1CDE89C5}" destId="{71FB0D7B-098C-4CB0-A219-5E6E42335DEE}" srcOrd="1" destOrd="0" presId="urn:microsoft.com/office/officeart/2005/8/layout/bProcess3"/>
    <dgm:cxn modelId="{5C4C322C-F186-4794-9F24-242D75AFAD83}" type="presParOf" srcId="{71FB0D7B-098C-4CB0-A219-5E6E42335DEE}" destId="{011A364F-3832-4A76-8E8A-241A7DAD715A}" srcOrd="0" destOrd="0" presId="urn:microsoft.com/office/officeart/2005/8/layout/bProcess3"/>
    <dgm:cxn modelId="{C0B80823-653E-4B2D-B9F3-10DCD3A4E53E}" type="presParOf" srcId="{8B01E235-3A4E-4904-A92E-E54D1CDE89C5}" destId="{8E030B40-B957-4620-980A-BFD64B7E8927}" srcOrd="2" destOrd="0" presId="urn:microsoft.com/office/officeart/2005/8/layout/bProcess3"/>
    <dgm:cxn modelId="{41771753-DC31-4EBA-A0A4-06128B05B6A3}" type="presParOf" srcId="{8B01E235-3A4E-4904-A92E-E54D1CDE89C5}" destId="{76244294-23E6-4A77-913B-A23D9CD01637}" srcOrd="3" destOrd="0" presId="urn:microsoft.com/office/officeart/2005/8/layout/bProcess3"/>
    <dgm:cxn modelId="{054D4586-6FB6-4755-B273-777BAB0AE1E6}" type="presParOf" srcId="{76244294-23E6-4A77-913B-A23D9CD01637}" destId="{43615712-EAC7-45B4-ADFA-CAF36A1A05C7}" srcOrd="0" destOrd="0" presId="urn:microsoft.com/office/officeart/2005/8/layout/bProcess3"/>
    <dgm:cxn modelId="{CA66CAE3-2044-4CB3-B28B-F780F3EF9CC6}" type="presParOf" srcId="{8B01E235-3A4E-4904-A92E-E54D1CDE89C5}" destId="{D089EBAA-0B1C-409C-88F8-2F3493D84B36}" srcOrd="4" destOrd="0" presId="urn:microsoft.com/office/officeart/2005/8/layout/bProcess3"/>
    <dgm:cxn modelId="{259F5F92-6BC1-401C-9B12-74B9814F4E37}" type="presParOf" srcId="{8B01E235-3A4E-4904-A92E-E54D1CDE89C5}" destId="{52D2BB85-C00B-462A-BEC0-816B39966465}" srcOrd="5" destOrd="0" presId="urn:microsoft.com/office/officeart/2005/8/layout/bProcess3"/>
    <dgm:cxn modelId="{388EC2B4-5000-4593-937F-9FC17321F43D}" type="presParOf" srcId="{52D2BB85-C00B-462A-BEC0-816B39966465}" destId="{5E3285B9-DC55-4D12-A125-65CF1AD8CD86}" srcOrd="0" destOrd="0" presId="urn:microsoft.com/office/officeart/2005/8/layout/bProcess3"/>
    <dgm:cxn modelId="{A7196A0A-2895-443B-BD2C-E0EC0149B29F}" type="presParOf" srcId="{8B01E235-3A4E-4904-A92E-E54D1CDE89C5}" destId="{B24A10A1-6C66-429C-9636-366BAFCD4872}" srcOrd="6" destOrd="0" presId="urn:microsoft.com/office/officeart/2005/8/layout/bProcess3"/>
    <dgm:cxn modelId="{8EBFA906-2CC9-4272-AAA9-64D7292A0247}" type="presParOf" srcId="{8B01E235-3A4E-4904-A92E-E54D1CDE89C5}" destId="{8BC9A692-2DB8-411D-AE81-30BA5BDB6F97}" srcOrd="7" destOrd="0" presId="urn:microsoft.com/office/officeart/2005/8/layout/bProcess3"/>
    <dgm:cxn modelId="{E057CF8C-69B5-416B-9F01-3C8BEACDBEC5}" type="presParOf" srcId="{8BC9A692-2DB8-411D-AE81-30BA5BDB6F97}" destId="{2AEC389C-833C-487D-ADDF-A5F1D1B9E150}" srcOrd="0" destOrd="0" presId="urn:microsoft.com/office/officeart/2005/8/layout/bProcess3"/>
    <dgm:cxn modelId="{04CBBF0F-7A83-4EE3-A6B5-317EC97F7485}" type="presParOf" srcId="{8B01E235-3A4E-4904-A92E-E54D1CDE89C5}" destId="{A35F7F32-AD43-44F4-8727-BAFBBC553789}" srcOrd="8" destOrd="0" presId="urn:microsoft.com/office/officeart/2005/8/layout/bProcess3"/>
    <dgm:cxn modelId="{7A7A6D3F-165E-48BB-BEBC-333D6EA420DB}" type="presParOf" srcId="{8B01E235-3A4E-4904-A92E-E54D1CDE89C5}" destId="{E76DB7C0-A8C2-488D-8D54-DFC15C7C11B3}" srcOrd="9" destOrd="0" presId="urn:microsoft.com/office/officeart/2005/8/layout/bProcess3"/>
    <dgm:cxn modelId="{984DD215-5A5A-4EF9-8EAB-E3FC9FDD1CED}" type="presParOf" srcId="{E76DB7C0-A8C2-488D-8D54-DFC15C7C11B3}" destId="{CB7B7829-EAA8-4C0F-9514-3912D261E76E}" srcOrd="0" destOrd="0" presId="urn:microsoft.com/office/officeart/2005/8/layout/bProcess3"/>
    <dgm:cxn modelId="{851613CD-04E5-4C06-9FE6-6FDEE942D1A9}" type="presParOf" srcId="{8B01E235-3A4E-4904-A92E-E54D1CDE89C5}" destId="{8E3C0A6B-68FF-42E6-A285-1E85A4909EDE}"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56E21C8-2AC7-4E9C-8F93-CD3FF17FCDDF}"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US"/>
        </a:p>
      </dgm:t>
    </dgm:pt>
    <dgm:pt modelId="{B0B6E391-96BD-4856-B61F-D2E2EA8E436B}">
      <dgm:prSet phldrT="[Text]"/>
      <dgm:spPr/>
      <dgm:t>
        <a:bodyPr/>
        <a:lstStyle/>
        <a:p>
          <a:r>
            <a:rPr lang="en-US" dirty="0" smtClean="0"/>
            <a:t>DataFrame was created with the cleaned data</a:t>
          </a:r>
          <a:endParaRPr lang="en-US" dirty="0"/>
        </a:p>
      </dgm:t>
    </dgm:pt>
    <dgm:pt modelId="{AA258EA0-C5E2-426A-8B76-EDF5A655B73C}" type="parTrans" cxnId="{6CF12ABE-8D80-4CE9-9F1D-13209B06D747}">
      <dgm:prSet/>
      <dgm:spPr/>
      <dgm:t>
        <a:bodyPr/>
        <a:lstStyle/>
        <a:p>
          <a:endParaRPr lang="en-US"/>
        </a:p>
      </dgm:t>
    </dgm:pt>
    <dgm:pt modelId="{CA9CEA9F-55E7-496A-B789-DCABF5E82C7B}" type="sibTrans" cxnId="{6CF12ABE-8D80-4CE9-9F1D-13209B06D747}">
      <dgm:prSet/>
      <dgm:spPr/>
      <dgm:t>
        <a:bodyPr/>
        <a:lstStyle/>
        <a:p>
          <a:endParaRPr lang="en-US"/>
        </a:p>
      </dgm:t>
    </dgm:pt>
    <dgm:pt modelId="{3A0DA25D-76D6-4A43-A73A-DB9C0C407F24}">
      <dgm:prSet phldrT="[Text]"/>
      <dgm:spPr/>
      <dgm:t>
        <a:bodyPr/>
        <a:lstStyle/>
        <a:p>
          <a:r>
            <a:rPr lang="en-US" dirty="0" smtClean="0"/>
            <a:t>The data was split into training and testing sets</a:t>
          </a:r>
          <a:endParaRPr lang="en-US" dirty="0"/>
        </a:p>
      </dgm:t>
    </dgm:pt>
    <dgm:pt modelId="{4F69B3DC-4746-4633-AC55-49AA0F261269}" type="parTrans" cxnId="{97A3C8E7-B2FD-4997-A36A-582C992995B5}">
      <dgm:prSet/>
      <dgm:spPr/>
      <dgm:t>
        <a:bodyPr/>
        <a:lstStyle/>
        <a:p>
          <a:endParaRPr lang="en-US"/>
        </a:p>
      </dgm:t>
    </dgm:pt>
    <dgm:pt modelId="{3DCC271E-A0AB-47EF-B346-30367A42159A}" type="sibTrans" cxnId="{97A3C8E7-B2FD-4997-A36A-582C992995B5}">
      <dgm:prSet/>
      <dgm:spPr/>
      <dgm:t>
        <a:bodyPr/>
        <a:lstStyle/>
        <a:p>
          <a:endParaRPr lang="en-US"/>
        </a:p>
      </dgm:t>
    </dgm:pt>
    <dgm:pt modelId="{F61E362D-2EFA-47EC-A9B8-15B18D9EFD8D}">
      <dgm:prSet phldrT="[Text]"/>
      <dgm:spPr/>
      <dgm:t>
        <a:bodyPr/>
        <a:lstStyle/>
        <a:p>
          <a:r>
            <a:rPr lang="en-US" dirty="0" smtClean="0"/>
            <a:t>Each of four models were trained on the training data set</a:t>
          </a:r>
          <a:endParaRPr lang="en-US" dirty="0"/>
        </a:p>
      </dgm:t>
    </dgm:pt>
    <dgm:pt modelId="{4BF0733D-C3ED-44CD-85E5-D3C9904F771D}" type="parTrans" cxnId="{8C6FDBFA-24F7-425E-81F2-9490CBC9057C}">
      <dgm:prSet/>
      <dgm:spPr/>
      <dgm:t>
        <a:bodyPr/>
        <a:lstStyle/>
        <a:p>
          <a:endParaRPr lang="en-US"/>
        </a:p>
      </dgm:t>
    </dgm:pt>
    <dgm:pt modelId="{F7956B58-2F61-4509-8D8C-F435D7F2B2A2}" type="sibTrans" cxnId="{8C6FDBFA-24F7-425E-81F2-9490CBC9057C}">
      <dgm:prSet/>
      <dgm:spPr/>
      <dgm:t>
        <a:bodyPr/>
        <a:lstStyle/>
        <a:p>
          <a:endParaRPr lang="en-US"/>
        </a:p>
      </dgm:t>
    </dgm:pt>
    <dgm:pt modelId="{A9400B9B-BD6B-4565-85C5-A87C0DE873BC}">
      <dgm:prSet phldrT="[Text]"/>
      <dgm:spPr/>
      <dgm:t>
        <a:bodyPr/>
        <a:lstStyle/>
        <a:p>
          <a:r>
            <a:rPr lang="en-US" dirty="0" smtClean="0"/>
            <a:t>Each of four models were evaluates on the testing data set</a:t>
          </a:r>
          <a:endParaRPr lang="en-US" dirty="0"/>
        </a:p>
      </dgm:t>
    </dgm:pt>
    <dgm:pt modelId="{9E33C1E3-4D6A-42FC-A0F7-DB327171710A}" type="parTrans" cxnId="{9D95C9C1-91A1-4A3D-A427-8E2D19EBD329}">
      <dgm:prSet/>
      <dgm:spPr/>
      <dgm:t>
        <a:bodyPr/>
        <a:lstStyle/>
        <a:p>
          <a:endParaRPr lang="en-US"/>
        </a:p>
      </dgm:t>
    </dgm:pt>
    <dgm:pt modelId="{078630C0-272F-4476-93F9-11D6122DFBA2}" type="sibTrans" cxnId="{9D95C9C1-91A1-4A3D-A427-8E2D19EBD329}">
      <dgm:prSet/>
      <dgm:spPr/>
      <dgm:t>
        <a:bodyPr/>
        <a:lstStyle/>
        <a:p>
          <a:endParaRPr lang="en-US"/>
        </a:p>
      </dgm:t>
    </dgm:pt>
    <dgm:pt modelId="{0E988593-D90A-4E5D-A615-046D41A1A0DD}">
      <dgm:prSet phldrT="[Text]"/>
      <dgm:spPr/>
      <dgm:t>
        <a:bodyPr/>
        <a:lstStyle/>
        <a:p>
          <a:r>
            <a:rPr lang="en-US" dirty="0" smtClean="0"/>
            <a:t>Models were compared based on accuracy scores</a:t>
          </a:r>
          <a:endParaRPr lang="en-US" dirty="0"/>
        </a:p>
      </dgm:t>
    </dgm:pt>
    <dgm:pt modelId="{DAF979EA-0EBC-4E3E-8917-D153EE2CFE83}" type="parTrans" cxnId="{49DB57C4-6C29-4476-AB16-EE67535A356C}">
      <dgm:prSet/>
      <dgm:spPr/>
      <dgm:t>
        <a:bodyPr/>
        <a:lstStyle/>
        <a:p>
          <a:endParaRPr lang="en-US"/>
        </a:p>
      </dgm:t>
    </dgm:pt>
    <dgm:pt modelId="{E96C8288-6BD5-4DDA-8B97-3D30EFFFC9B7}" type="sibTrans" cxnId="{49DB57C4-6C29-4476-AB16-EE67535A356C}">
      <dgm:prSet/>
      <dgm:spPr/>
      <dgm:t>
        <a:bodyPr/>
        <a:lstStyle/>
        <a:p>
          <a:endParaRPr lang="en-US"/>
        </a:p>
      </dgm:t>
    </dgm:pt>
    <dgm:pt modelId="{8B01E235-3A4E-4904-A92E-E54D1CDE89C5}" type="pres">
      <dgm:prSet presAssocID="{656E21C8-2AC7-4E9C-8F93-CD3FF17FCDDF}" presName="Name0" presStyleCnt="0">
        <dgm:presLayoutVars>
          <dgm:dir/>
          <dgm:resizeHandles val="exact"/>
        </dgm:presLayoutVars>
      </dgm:prSet>
      <dgm:spPr/>
      <dgm:t>
        <a:bodyPr/>
        <a:lstStyle/>
        <a:p>
          <a:endParaRPr lang="en-US"/>
        </a:p>
      </dgm:t>
    </dgm:pt>
    <dgm:pt modelId="{ABF74CEE-1B3D-4107-A7E2-E69B8BA3D327}" type="pres">
      <dgm:prSet presAssocID="{B0B6E391-96BD-4856-B61F-D2E2EA8E436B}" presName="node" presStyleLbl="node1" presStyleIdx="0" presStyleCnt="5">
        <dgm:presLayoutVars>
          <dgm:bulletEnabled val="1"/>
        </dgm:presLayoutVars>
      </dgm:prSet>
      <dgm:spPr/>
      <dgm:t>
        <a:bodyPr/>
        <a:lstStyle/>
        <a:p>
          <a:endParaRPr lang="en-US"/>
        </a:p>
      </dgm:t>
    </dgm:pt>
    <dgm:pt modelId="{71FB0D7B-098C-4CB0-A219-5E6E42335DEE}" type="pres">
      <dgm:prSet presAssocID="{CA9CEA9F-55E7-496A-B789-DCABF5E82C7B}" presName="sibTrans" presStyleLbl="sibTrans1D1" presStyleIdx="0" presStyleCnt="4"/>
      <dgm:spPr/>
      <dgm:t>
        <a:bodyPr/>
        <a:lstStyle/>
        <a:p>
          <a:endParaRPr lang="en-US"/>
        </a:p>
      </dgm:t>
    </dgm:pt>
    <dgm:pt modelId="{011A364F-3832-4A76-8E8A-241A7DAD715A}" type="pres">
      <dgm:prSet presAssocID="{CA9CEA9F-55E7-496A-B789-DCABF5E82C7B}" presName="connectorText" presStyleLbl="sibTrans1D1" presStyleIdx="0" presStyleCnt="4"/>
      <dgm:spPr/>
      <dgm:t>
        <a:bodyPr/>
        <a:lstStyle/>
        <a:p>
          <a:endParaRPr lang="en-US"/>
        </a:p>
      </dgm:t>
    </dgm:pt>
    <dgm:pt modelId="{8E030B40-B957-4620-980A-BFD64B7E8927}" type="pres">
      <dgm:prSet presAssocID="{3A0DA25D-76D6-4A43-A73A-DB9C0C407F24}" presName="node" presStyleLbl="node1" presStyleIdx="1" presStyleCnt="5">
        <dgm:presLayoutVars>
          <dgm:bulletEnabled val="1"/>
        </dgm:presLayoutVars>
      </dgm:prSet>
      <dgm:spPr/>
      <dgm:t>
        <a:bodyPr/>
        <a:lstStyle/>
        <a:p>
          <a:endParaRPr lang="en-US"/>
        </a:p>
      </dgm:t>
    </dgm:pt>
    <dgm:pt modelId="{76244294-23E6-4A77-913B-A23D9CD01637}" type="pres">
      <dgm:prSet presAssocID="{3DCC271E-A0AB-47EF-B346-30367A42159A}" presName="sibTrans" presStyleLbl="sibTrans1D1" presStyleIdx="1" presStyleCnt="4"/>
      <dgm:spPr/>
      <dgm:t>
        <a:bodyPr/>
        <a:lstStyle/>
        <a:p>
          <a:endParaRPr lang="en-US"/>
        </a:p>
      </dgm:t>
    </dgm:pt>
    <dgm:pt modelId="{43615712-EAC7-45B4-ADFA-CAF36A1A05C7}" type="pres">
      <dgm:prSet presAssocID="{3DCC271E-A0AB-47EF-B346-30367A42159A}" presName="connectorText" presStyleLbl="sibTrans1D1" presStyleIdx="1" presStyleCnt="4"/>
      <dgm:spPr/>
      <dgm:t>
        <a:bodyPr/>
        <a:lstStyle/>
        <a:p>
          <a:endParaRPr lang="en-US"/>
        </a:p>
      </dgm:t>
    </dgm:pt>
    <dgm:pt modelId="{D089EBAA-0B1C-409C-88F8-2F3493D84B36}" type="pres">
      <dgm:prSet presAssocID="{F61E362D-2EFA-47EC-A9B8-15B18D9EFD8D}" presName="node" presStyleLbl="node1" presStyleIdx="2" presStyleCnt="5">
        <dgm:presLayoutVars>
          <dgm:bulletEnabled val="1"/>
        </dgm:presLayoutVars>
      </dgm:prSet>
      <dgm:spPr/>
      <dgm:t>
        <a:bodyPr/>
        <a:lstStyle/>
        <a:p>
          <a:endParaRPr lang="en-US"/>
        </a:p>
      </dgm:t>
    </dgm:pt>
    <dgm:pt modelId="{52D2BB85-C00B-462A-BEC0-816B39966465}" type="pres">
      <dgm:prSet presAssocID="{F7956B58-2F61-4509-8D8C-F435D7F2B2A2}" presName="sibTrans" presStyleLbl="sibTrans1D1" presStyleIdx="2" presStyleCnt="4"/>
      <dgm:spPr/>
      <dgm:t>
        <a:bodyPr/>
        <a:lstStyle/>
        <a:p>
          <a:endParaRPr lang="en-US"/>
        </a:p>
      </dgm:t>
    </dgm:pt>
    <dgm:pt modelId="{5E3285B9-DC55-4D12-A125-65CF1AD8CD86}" type="pres">
      <dgm:prSet presAssocID="{F7956B58-2F61-4509-8D8C-F435D7F2B2A2}" presName="connectorText" presStyleLbl="sibTrans1D1" presStyleIdx="2" presStyleCnt="4"/>
      <dgm:spPr/>
      <dgm:t>
        <a:bodyPr/>
        <a:lstStyle/>
        <a:p>
          <a:endParaRPr lang="en-US"/>
        </a:p>
      </dgm:t>
    </dgm:pt>
    <dgm:pt modelId="{B24A10A1-6C66-429C-9636-366BAFCD4872}" type="pres">
      <dgm:prSet presAssocID="{A9400B9B-BD6B-4565-85C5-A87C0DE873BC}" presName="node" presStyleLbl="node1" presStyleIdx="3" presStyleCnt="5">
        <dgm:presLayoutVars>
          <dgm:bulletEnabled val="1"/>
        </dgm:presLayoutVars>
      </dgm:prSet>
      <dgm:spPr/>
      <dgm:t>
        <a:bodyPr/>
        <a:lstStyle/>
        <a:p>
          <a:endParaRPr lang="en-US"/>
        </a:p>
      </dgm:t>
    </dgm:pt>
    <dgm:pt modelId="{8BC9A692-2DB8-411D-AE81-30BA5BDB6F97}" type="pres">
      <dgm:prSet presAssocID="{078630C0-272F-4476-93F9-11D6122DFBA2}" presName="sibTrans" presStyleLbl="sibTrans1D1" presStyleIdx="3" presStyleCnt="4"/>
      <dgm:spPr/>
      <dgm:t>
        <a:bodyPr/>
        <a:lstStyle/>
        <a:p>
          <a:endParaRPr lang="en-US"/>
        </a:p>
      </dgm:t>
    </dgm:pt>
    <dgm:pt modelId="{2AEC389C-833C-487D-ADDF-A5F1D1B9E150}" type="pres">
      <dgm:prSet presAssocID="{078630C0-272F-4476-93F9-11D6122DFBA2}" presName="connectorText" presStyleLbl="sibTrans1D1" presStyleIdx="3" presStyleCnt="4"/>
      <dgm:spPr/>
      <dgm:t>
        <a:bodyPr/>
        <a:lstStyle/>
        <a:p>
          <a:endParaRPr lang="en-US"/>
        </a:p>
      </dgm:t>
    </dgm:pt>
    <dgm:pt modelId="{A35F7F32-AD43-44F4-8727-BAFBBC553789}" type="pres">
      <dgm:prSet presAssocID="{0E988593-D90A-4E5D-A615-046D41A1A0DD}" presName="node" presStyleLbl="node1" presStyleIdx="4" presStyleCnt="5">
        <dgm:presLayoutVars>
          <dgm:bulletEnabled val="1"/>
        </dgm:presLayoutVars>
      </dgm:prSet>
      <dgm:spPr/>
      <dgm:t>
        <a:bodyPr/>
        <a:lstStyle/>
        <a:p>
          <a:endParaRPr lang="en-US"/>
        </a:p>
      </dgm:t>
    </dgm:pt>
  </dgm:ptLst>
  <dgm:cxnLst>
    <dgm:cxn modelId="{4084BC91-AE7C-47BB-9885-4817D26A56F4}" type="presOf" srcId="{A9400B9B-BD6B-4565-85C5-A87C0DE873BC}" destId="{B24A10A1-6C66-429C-9636-366BAFCD4872}" srcOrd="0" destOrd="0" presId="urn:microsoft.com/office/officeart/2005/8/layout/bProcess3"/>
    <dgm:cxn modelId="{97A3C8E7-B2FD-4997-A36A-582C992995B5}" srcId="{656E21C8-2AC7-4E9C-8F93-CD3FF17FCDDF}" destId="{3A0DA25D-76D6-4A43-A73A-DB9C0C407F24}" srcOrd="1" destOrd="0" parTransId="{4F69B3DC-4746-4633-AC55-49AA0F261269}" sibTransId="{3DCC271E-A0AB-47EF-B346-30367A42159A}"/>
    <dgm:cxn modelId="{0CF7A4B0-CC52-4FE8-8DA6-E2F986E690BB}" type="presOf" srcId="{078630C0-272F-4476-93F9-11D6122DFBA2}" destId="{8BC9A692-2DB8-411D-AE81-30BA5BDB6F97}" srcOrd="0" destOrd="0" presId="urn:microsoft.com/office/officeart/2005/8/layout/bProcess3"/>
    <dgm:cxn modelId="{EEB0BD27-F315-42AC-926C-83B383D0A5F7}" type="presOf" srcId="{656E21C8-2AC7-4E9C-8F93-CD3FF17FCDDF}" destId="{8B01E235-3A4E-4904-A92E-E54D1CDE89C5}" srcOrd="0" destOrd="0" presId="urn:microsoft.com/office/officeart/2005/8/layout/bProcess3"/>
    <dgm:cxn modelId="{49DB57C4-6C29-4476-AB16-EE67535A356C}" srcId="{656E21C8-2AC7-4E9C-8F93-CD3FF17FCDDF}" destId="{0E988593-D90A-4E5D-A615-046D41A1A0DD}" srcOrd="4" destOrd="0" parTransId="{DAF979EA-0EBC-4E3E-8917-D153EE2CFE83}" sibTransId="{E96C8288-6BD5-4DDA-8B97-3D30EFFFC9B7}"/>
    <dgm:cxn modelId="{AA7E1662-471B-4CE3-B6D8-BB3DA251F49F}" type="presOf" srcId="{3DCC271E-A0AB-47EF-B346-30367A42159A}" destId="{76244294-23E6-4A77-913B-A23D9CD01637}" srcOrd="0" destOrd="0" presId="urn:microsoft.com/office/officeart/2005/8/layout/bProcess3"/>
    <dgm:cxn modelId="{CB35EA85-CD24-4827-A453-AF93A4B5605C}" type="presOf" srcId="{B0B6E391-96BD-4856-B61F-D2E2EA8E436B}" destId="{ABF74CEE-1B3D-4107-A7E2-E69B8BA3D327}" srcOrd="0" destOrd="0" presId="urn:microsoft.com/office/officeart/2005/8/layout/bProcess3"/>
    <dgm:cxn modelId="{650CF1E5-84EA-4E80-A599-58CCB7E94807}" type="presOf" srcId="{3DCC271E-A0AB-47EF-B346-30367A42159A}" destId="{43615712-EAC7-45B4-ADFA-CAF36A1A05C7}" srcOrd="1" destOrd="0" presId="urn:microsoft.com/office/officeart/2005/8/layout/bProcess3"/>
    <dgm:cxn modelId="{75AB764F-17B5-45D2-9C1C-E72958A97594}" type="presOf" srcId="{0E988593-D90A-4E5D-A615-046D41A1A0DD}" destId="{A35F7F32-AD43-44F4-8727-BAFBBC553789}" srcOrd="0" destOrd="0" presId="urn:microsoft.com/office/officeart/2005/8/layout/bProcess3"/>
    <dgm:cxn modelId="{042F4201-A190-486A-BC15-2B342EF109B6}" type="presOf" srcId="{F61E362D-2EFA-47EC-A9B8-15B18D9EFD8D}" destId="{D089EBAA-0B1C-409C-88F8-2F3493D84B36}" srcOrd="0" destOrd="0" presId="urn:microsoft.com/office/officeart/2005/8/layout/bProcess3"/>
    <dgm:cxn modelId="{B8F66115-28AC-4B27-8D8B-51B7CC873545}" type="presOf" srcId="{F7956B58-2F61-4509-8D8C-F435D7F2B2A2}" destId="{5E3285B9-DC55-4D12-A125-65CF1AD8CD86}" srcOrd="1" destOrd="0" presId="urn:microsoft.com/office/officeart/2005/8/layout/bProcess3"/>
    <dgm:cxn modelId="{5C63DA9F-4E53-4BE2-B7C6-F73A869D9287}" type="presOf" srcId="{078630C0-272F-4476-93F9-11D6122DFBA2}" destId="{2AEC389C-833C-487D-ADDF-A5F1D1B9E150}" srcOrd="1" destOrd="0" presId="urn:microsoft.com/office/officeart/2005/8/layout/bProcess3"/>
    <dgm:cxn modelId="{7EF90D45-FAFB-4121-BD69-AF0F4B147089}" type="presOf" srcId="{3A0DA25D-76D6-4A43-A73A-DB9C0C407F24}" destId="{8E030B40-B957-4620-980A-BFD64B7E8927}" srcOrd="0" destOrd="0" presId="urn:microsoft.com/office/officeart/2005/8/layout/bProcess3"/>
    <dgm:cxn modelId="{6825F686-13B3-4718-869E-81EE0CB88FBA}" type="presOf" srcId="{CA9CEA9F-55E7-496A-B789-DCABF5E82C7B}" destId="{71FB0D7B-098C-4CB0-A219-5E6E42335DEE}" srcOrd="0" destOrd="0" presId="urn:microsoft.com/office/officeart/2005/8/layout/bProcess3"/>
    <dgm:cxn modelId="{6CF12ABE-8D80-4CE9-9F1D-13209B06D747}" srcId="{656E21C8-2AC7-4E9C-8F93-CD3FF17FCDDF}" destId="{B0B6E391-96BD-4856-B61F-D2E2EA8E436B}" srcOrd="0" destOrd="0" parTransId="{AA258EA0-C5E2-426A-8B76-EDF5A655B73C}" sibTransId="{CA9CEA9F-55E7-496A-B789-DCABF5E82C7B}"/>
    <dgm:cxn modelId="{9D95C9C1-91A1-4A3D-A427-8E2D19EBD329}" srcId="{656E21C8-2AC7-4E9C-8F93-CD3FF17FCDDF}" destId="{A9400B9B-BD6B-4565-85C5-A87C0DE873BC}" srcOrd="3" destOrd="0" parTransId="{9E33C1E3-4D6A-42FC-A0F7-DB327171710A}" sibTransId="{078630C0-272F-4476-93F9-11D6122DFBA2}"/>
    <dgm:cxn modelId="{846A2102-3E02-42B7-9BDF-53C13C65EB49}" type="presOf" srcId="{F7956B58-2F61-4509-8D8C-F435D7F2B2A2}" destId="{52D2BB85-C00B-462A-BEC0-816B39966465}" srcOrd="0" destOrd="0" presId="urn:microsoft.com/office/officeart/2005/8/layout/bProcess3"/>
    <dgm:cxn modelId="{6D004FFB-B00D-4ADF-AEB4-D42835E25D6B}" type="presOf" srcId="{CA9CEA9F-55E7-496A-B789-DCABF5E82C7B}" destId="{011A364F-3832-4A76-8E8A-241A7DAD715A}" srcOrd="1" destOrd="0" presId="urn:microsoft.com/office/officeart/2005/8/layout/bProcess3"/>
    <dgm:cxn modelId="{8C6FDBFA-24F7-425E-81F2-9490CBC9057C}" srcId="{656E21C8-2AC7-4E9C-8F93-CD3FF17FCDDF}" destId="{F61E362D-2EFA-47EC-A9B8-15B18D9EFD8D}" srcOrd="2" destOrd="0" parTransId="{4BF0733D-C3ED-44CD-85E5-D3C9904F771D}" sibTransId="{F7956B58-2F61-4509-8D8C-F435D7F2B2A2}"/>
    <dgm:cxn modelId="{7A02F97D-C7CE-4E65-B17B-C6B466DBD0B8}" type="presParOf" srcId="{8B01E235-3A4E-4904-A92E-E54D1CDE89C5}" destId="{ABF74CEE-1B3D-4107-A7E2-E69B8BA3D327}" srcOrd="0" destOrd="0" presId="urn:microsoft.com/office/officeart/2005/8/layout/bProcess3"/>
    <dgm:cxn modelId="{D97F4948-5792-4307-8B77-FD521FB53A7A}" type="presParOf" srcId="{8B01E235-3A4E-4904-A92E-E54D1CDE89C5}" destId="{71FB0D7B-098C-4CB0-A219-5E6E42335DEE}" srcOrd="1" destOrd="0" presId="urn:microsoft.com/office/officeart/2005/8/layout/bProcess3"/>
    <dgm:cxn modelId="{966A5002-9222-48D7-9FC1-433DB6FC83A1}" type="presParOf" srcId="{71FB0D7B-098C-4CB0-A219-5E6E42335DEE}" destId="{011A364F-3832-4A76-8E8A-241A7DAD715A}" srcOrd="0" destOrd="0" presId="urn:microsoft.com/office/officeart/2005/8/layout/bProcess3"/>
    <dgm:cxn modelId="{DCFCBD66-0B4A-46F4-AEF8-CD9E7F5BE6BE}" type="presParOf" srcId="{8B01E235-3A4E-4904-A92E-E54D1CDE89C5}" destId="{8E030B40-B957-4620-980A-BFD64B7E8927}" srcOrd="2" destOrd="0" presId="urn:microsoft.com/office/officeart/2005/8/layout/bProcess3"/>
    <dgm:cxn modelId="{7408F96D-28F4-49AF-89F0-A5A9A4C7F61E}" type="presParOf" srcId="{8B01E235-3A4E-4904-A92E-E54D1CDE89C5}" destId="{76244294-23E6-4A77-913B-A23D9CD01637}" srcOrd="3" destOrd="0" presId="urn:microsoft.com/office/officeart/2005/8/layout/bProcess3"/>
    <dgm:cxn modelId="{229C592C-D03B-4428-A8E2-D4BF6EBBBF21}" type="presParOf" srcId="{76244294-23E6-4A77-913B-A23D9CD01637}" destId="{43615712-EAC7-45B4-ADFA-CAF36A1A05C7}" srcOrd="0" destOrd="0" presId="urn:microsoft.com/office/officeart/2005/8/layout/bProcess3"/>
    <dgm:cxn modelId="{5CEE42EB-FFF5-4827-9A8B-1DAC15BEBBE3}" type="presParOf" srcId="{8B01E235-3A4E-4904-A92E-E54D1CDE89C5}" destId="{D089EBAA-0B1C-409C-88F8-2F3493D84B36}" srcOrd="4" destOrd="0" presId="urn:microsoft.com/office/officeart/2005/8/layout/bProcess3"/>
    <dgm:cxn modelId="{F8BEAF97-E84E-44E9-A731-6ABBB11F6351}" type="presParOf" srcId="{8B01E235-3A4E-4904-A92E-E54D1CDE89C5}" destId="{52D2BB85-C00B-462A-BEC0-816B39966465}" srcOrd="5" destOrd="0" presId="urn:microsoft.com/office/officeart/2005/8/layout/bProcess3"/>
    <dgm:cxn modelId="{04A84B84-19C6-4CC4-822F-A2B738442CA5}" type="presParOf" srcId="{52D2BB85-C00B-462A-BEC0-816B39966465}" destId="{5E3285B9-DC55-4D12-A125-65CF1AD8CD86}" srcOrd="0" destOrd="0" presId="urn:microsoft.com/office/officeart/2005/8/layout/bProcess3"/>
    <dgm:cxn modelId="{90129729-37FF-4FFC-8983-D8EADF688878}" type="presParOf" srcId="{8B01E235-3A4E-4904-A92E-E54D1CDE89C5}" destId="{B24A10A1-6C66-429C-9636-366BAFCD4872}" srcOrd="6" destOrd="0" presId="urn:microsoft.com/office/officeart/2005/8/layout/bProcess3"/>
    <dgm:cxn modelId="{22801205-ADEA-404F-900F-F268FE04E03C}" type="presParOf" srcId="{8B01E235-3A4E-4904-A92E-E54D1CDE89C5}" destId="{8BC9A692-2DB8-411D-AE81-30BA5BDB6F97}" srcOrd="7" destOrd="0" presId="urn:microsoft.com/office/officeart/2005/8/layout/bProcess3"/>
    <dgm:cxn modelId="{2C763E52-8AE6-4379-9B43-3FCE4B33F408}" type="presParOf" srcId="{8BC9A692-2DB8-411D-AE81-30BA5BDB6F97}" destId="{2AEC389C-833C-487D-ADDF-A5F1D1B9E150}" srcOrd="0" destOrd="0" presId="urn:microsoft.com/office/officeart/2005/8/layout/bProcess3"/>
    <dgm:cxn modelId="{D7316575-4808-4F70-A5FD-18E9E5EA5877}" type="presParOf" srcId="{8B01E235-3A4E-4904-A92E-E54D1CDE89C5}" destId="{A35F7F32-AD43-44F4-8727-BAFBBC553789}"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0D7B-098C-4CB0-A219-5E6E42335DEE}">
      <dsp:nvSpPr>
        <dsp:cNvPr id="0" name=""/>
        <dsp:cNvSpPr/>
      </dsp:nvSpPr>
      <dsp:spPr>
        <a:xfrm>
          <a:off x="2118505" y="528655"/>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572178"/>
        <a:ext cx="21969" cy="4393"/>
      </dsp:txXfrm>
    </dsp:sp>
    <dsp:sp modelId="{ABF74CEE-1B3D-4107-A7E2-E69B8BA3D327}">
      <dsp:nvSpPr>
        <dsp:cNvPr id="0" name=""/>
        <dsp:cNvSpPr/>
      </dsp:nvSpPr>
      <dsp:spPr>
        <a:xfrm>
          <a:off x="20991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Place call to API</a:t>
          </a:r>
          <a:endParaRPr lang="en-US" sz="1600" kern="1200" dirty="0"/>
        </a:p>
      </dsp:txBody>
      <dsp:txXfrm>
        <a:off x="209914" y="1258"/>
        <a:ext cx="1910390" cy="1146234"/>
      </dsp:txXfrm>
    </dsp:sp>
    <dsp:sp modelId="{76244294-23E6-4A77-913B-A23D9CD01637}">
      <dsp:nvSpPr>
        <dsp:cNvPr id="0" name=""/>
        <dsp:cNvSpPr/>
      </dsp:nvSpPr>
      <dsp:spPr>
        <a:xfrm>
          <a:off x="1165109" y="1145692"/>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1347890"/>
        <a:ext cx="119525" cy="4393"/>
      </dsp:txXfrm>
    </dsp:sp>
    <dsp:sp modelId="{8E030B40-B957-4620-980A-BFD64B7E8927}">
      <dsp:nvSpPr>
        <dsp:cNvPr id="0" name=""/>
        <dsp:cNvSpPr/>
      </dsp:nvSpPr>
      <dsp:spPr>
        <a:xfrm>
          <a:off x="255969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Extract nested data and convert date format</a:t>
          </a:r>
          <a:endParaRPr lang="en-US" sz="1600" kern="1200" dirty="0"/>
        </a:p>
      </dsp:txBody>
      <dsp:txXfrm>
        <a:off x="2559694" y="1258"/>
        <a:ext cx="1910390" cy="1146234"/>
      </dsp:txXfrm>
    </dsp:sp>
    <dsp:sp modelId="{52D2BB85-C00B-462A-BEC0-816B39966465}">
      <dsp:nvSpPr>
        <dsp:cNvPr id="0" name=""/>
        <dsp:cNvSpPr/>
      </dsp:nvSpPr>
      <dsp:spPr>
        <a:xfrm>
          <a:off x="2118505" y="2114280"/>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2157803"/>
        <a:ext cx="21969" cy="4393"/>
      </dsp:txXfrm>
    </dsp:sp>
    <dsp:sp modelId="{D089EBAA-0B1C-409C-88F8-2F3493D84B36}">
      <dsp:nvSpPr>
        <dsp:cNvPr id="0" name=""/>
        <dsp:cNvSpPr/>
      </dsp:nvSpPr>
      <dsp:spPr>
        <a:xfrm>
          <a:off x="20991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Use defined functions to generate specific columns of data</a:t>
          </a:r>
          <a:endParaRPr lang="en-US" sz="1600" kern="1200" dirty="0"/>
        </a:p>
      </dsp:txBody>
      <dsp:txXfrm>
        <a:off x="209914" y="1586882"/>
        <a:ext cx="1910390" cy="1146234"/>
      </dsp:txXfrm>
    </dsp:sp>
    <dsp:sp modelId="{8BC9A692-2DB8-411D-AE81-30BA5BDB6F97}">
      <dsp:nvSpPr>
        <dsp:cNvPr id="0" name=""/>
        <dsp:cNvSpPr/>
      </dsp:nvSpPr>
      <dsp:spPr>
        <a:xfrm>
          <a:off x="1165109" y="2731317"/>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2933515"/>
        <a:ext cx="119525" cy="4393"/>
      </dsp:txXfrm>
    </dsp:sp>
    <dsp:sp modelId="{B24A10A1-6C66-429C-9636-366BAFCD4872}">
      <dsp:nvSpPr>
        <dsp:cNvPr id="0" name=""/>
        <dsp:cNvSpPr/>
      </dsp:nvSpPr>
      <dsp:spPr>
        <a:xfrm>
          <a:off x="255969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Combine separate columns into a DataFrame</a:t>
          </a:r>
          <a:endParaRPr lang="en-US" sz="1600" kern="1200" dirty="0"/>
        </a:p>
      </dsp:txBody>
      <dsp:txXfrm>
        <a:off x="2559694" y="1586882"/>
        <a:ext cx="1910390" cy="1146234"/>
      </dsp:txXfrm>
    </dsp:sp>
    <dsp:sp modelId="{E76DB7C0-A8C2-488D-8D54-DFC15C7C11B3}">
      <dsp:nvSpPr>
        <dsp:cNvPr id="0" name=""/>
        <dsp:cNvSpPr/>
      </dsp:nvSpPr>
      <dsp:spPr>
        <a:xfrm>
          <a:off x="2118505" y="3699904"/>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3743427"/>
        <a:ext cx="21969" cy="4393"/>
      </dsp:txXfrm>
    </dsp:sp>
    <dsp:sp modelId="{A35F7F32-AD43-44F4-8727-BAFBBC553789}">
      <dsp:nvSpPr>
        <dsp:cNvPr id="0" name=""/>
        <dsp:cNvSpPr/>
      </dsp:nvSpPr>
      <dsp:spPr>
        <a:xfrm>
          <a:off x="20991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Filter out all launches with rockets other than the Falcon 9</a:t>
          </a:r>
          <a:endParaRPr lang="en-US" sz="1600" kern="1200" dirty="0"/>
        </a:p>
      </dsp:txBody>
      <dsp:txXfrm>
        <a:off x="209914" y="3172507"/>
        <a:ext cx="1910390" cy="1146234"/>
      </dsp:txXfrm>
    </dsp:sp>
    <dsp:sp modelId="{B17C11F7-1085-4B0B-B96B-D042D8B7E686}">
      <dsp:nvSpPr>
        <dsp:cNvPr id="0" name=""/>
        <dsp:cNvSpPr/>
      </dsp:nvSpPr>
      <dsp:spPr>
        <a:xfrm>
          <a:off x="255969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Handle missing values</a:t>
          </a:r>
          <a:endParaRPr lang="en-US" sz="1600" kern="1200" dirty="0"/>
        </a:p>
      </dsp:txBody>
      <dsp:txXfrm>
        <a:off x="2559694" y="3172507"/>
        <a:ext cx="1910390" cy="1146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0D7B-098C-4CB0-A219-5E6E42335DEE}">
      <dsp:nvSpPr>
        <dsp:cNvPr id="0" name=""/>
        <dsp:cNvSpPr/>
      </dsp:nvSpPr>
      <dsp:spPr>
        <a:xfrm>
          <a:off x="2118505" y="528655"/>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572178"/>
        <a:ext cx="21969" cy="4393"/>
      </dsp:txXfrm>
    </dsp:sp>
    <dsp:sp modelId="{ABF74CEE-1B3D-4107-A7E2-E69B8BA3D327}">
      <dsp:nvSpPr>
        <dsp:cNvPr id="0" name=""/>
        <dsp:cNvSpPr/>
      </dsp:nvSpPr>
      <dsp:spPr>
        <a:xfrm>
          <a:off x="20991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Web Scrape the page to get the HTML text</a:t>
          </a:r>
          <a:endParaRPr lang="en-US" sz="1500" kern="1200" dirty="0"/>
        </a:p>
      </dsp:txBody>
      <dsp:txXfrm>
        <a:off x="209914" y="1258"/>
        <a:ext cx="1910390" cy="1146234"/>
      </dsp:txXfrm>
    </dsp:sp>
    <dsp:sp modelId="{76244294-23E6-4A77-913B-A23D9CD01637}">
      <dsp:nvSpPr>
        <dsp:cNvPr id="0" name=""/>
        <dsp:cNvSpPr/>
      </dsp:nvSpPr>
      <dsp:spPr>
        <a:xfrm>
          <a:off x="1165109" y="1145692"/>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1347890"/>
        <a:ext cx="119525" cy="4393"/>
      </dsp:txXfrm>
    </dsp:sp>
    <dsp:sp modelId="{8E030B40-B957-4620-980A-BFD64B7E8927}">
      <dsp:nvSpPr>
        <dsp:cNvPr id="0" name=""/>
        <dsp:cNvSpPr/>
      </dsp:nvSpPr>
      <dsp:spPr>
        <a:xfrm>
          <a:off x="255969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Create a </a:t>
          </a:r>
          <a:r>
            <a:rPr lang="en-US" sz="1500" kern="1200" dirty="0" err="1" smtClean="0"/>
            <a:t>BeautifulSoup</a:t>
          </a:r>
          <a:r>
            <a:rPr lang="en-US" sz="1500" kern="1200" dirty="0" smtClean="0"/>
            <a:t> object from the response text content </a:t>
          </a:r>
          <a:endParaRPr lang="en-US" sz="1500" kern="1200" dirty="0"/>
        </a:p>
      </dsp:txBody>
      <dsp:txXfrm>
        <a:off x="2559694" y="1258"/>
        <a:ext cx="1910390" cy="1146234"/>
      </dsp:txXfrm>
    </dsp:sp>
    <dsp:sp modelId="{52D2BB85-C00B-462A-BEC0-816B39966465}">
      <dsp:nvSpPr>
        <dsp:cNvPr id="0" name=""/>
        <dsp:cNvSpPr/>
      </dsp:nvSpPr>
      <dsp:spPr>
        <a:xfrm>
          <a:off x="2118505" y="2114280"/>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2157803"/>
        <a:ext cx="21969" cy="4393"/>
      </dsp:txXfrm>
    </dsp:sp>
    <dsp:sp modelId="{D089EBAA-0B1C-409C-88F8-2F3493D84B36}">
      <dsp:nvSpPr>
        <dsp:cNvPr id="0" name=""/>
        <dsp:cNvSpPr/>
      </dsp:nvSpPr>
      <dsp:spPr>
        <a:xfrm>
          <a:off x="20991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Find the tables</a:t>
          </a:r>
          <a:endParaRPr lang="en-US" sz="1500" kern="1200" dirty="0"/>
        </a:p>
      </dsp:txBody>
      <dsp:txXfrm>
        <a:off x="209914" y="1586882"/>
        <a:ext cx="1910390" cy="1146234"/>
      </dsp:txXfrm>
    </dsp:sp>
    <dsp:sp modelId="{8BC9A692-2DB8-411D-AE81-30BA5BDB6F97}">
      <dsp:nvSpPr>
        <dsp:cNvPr id="0" name=""/>
        <dsp:cNvSpPr/>
      </dsp:nvSpPr>
      <dsp:spPr>
        <a:xfrm>
          <a:off x="1165109" y="2731317"/>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2933515"/>
        <a:ext cx="119525" cy="4393"/>
      </dsp:txXfrm>
    </dsp:sp>
    <dsp:sp modelId="{B24A10A1-6C66-429C-9636-366BAFCD4872}">
      <dsp:nvSpPr>
        <dsp:cNvPr id="0" name=""/>
        <dsp:cNvSpPr/>
      </dsp:nvSpPr>
      <dsp:spPr>
        <a:xfrm>
          <a:off x="255969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From the launch table, extract the column names from the &lt;</a:t>
          </a:r>
          <a:r>
            <a:rPr lang="en-US" sz="1500" kern="1200" dirty="0" err="1" smtClean="0"/>
            <a:t>th</a:t>
          </a:r>
          <a:r>
            <a:rPr lang="en-US" sz="1500" kern="1200" dirty="0" smtClean="0"/>
            <a:t>&gt;&lt;/</a:t>
          </a:r>
          <a:r>
            <a:rPr lang="en-US" sz="1500" kern="1200" dirty="0" err="1" smtClean="0"/>
            <a:t>th</a:t>
          </a:r>
          <a:r>
            <a:rPr lang="en-US" sz="1500" kern="1200" dirty="0" smtClean="0"/>
            <a:t>&gt; tags</a:t>
          </a:r>
          <a:endParaRPr lang="en-US" sz="1500" kern="1200" dirty="0"/>
        </a:p>
      </dsp:txBody>
      <dsp:txXfrm>
        <a:off x="2559694" y="1586882"/>
        <a:ext cx="1910390" cy="1146234"/>
      </dsp:txXfrm>
    </dsp:sp>
    <dsp:sp modelId="{A35F7F32-AD43-44F4-8727-BAFBBC553789}">
      <dsp:nvSpPr>
        <dsp:cNvPr id="0" name=""/>
        <dsp:cNvSpPr/>
      </dsp:nvSpPr>
      <dsp:spPr>
        <a:xfrm>
          <a:off x="20991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Create DataFrame by parsing the launch tables</a:t>
          </a:r>
          <a:endParaRPr lang="en-US" sz="1500" kern="1200" dirty="0"/>
        </a:p>
      </dsp:txBody>
      <dsp:txXfrm>
        <a:off x="209914" y="3172507"/>
        <a:ext cx="1910390" cy="1146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0D7B-098C-4CB0-A219-5E6E42335DEE}">
      <dsp:nvSpPr>
        <dsp:cNvPr id="0" name=""/>
        <dsp:cNvSpPr/>
      </dsp:nvSpPr>
      <dsp:spPr>
        <a:xfrm>
          <a:off x="2118505" y="528655"/>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572178"/>
        <a:ext cx="21969" cy="4393"/>
      </dsp:txXfrm>
    </dsp:sp>
    <dsp:sp modelId="{ABF74CEE-1B3D-4107-A7E2-E69B8BA3D327}">
      <dsp:nvSpPr>
        <dsp:cNvPr id="0" name=""/>
        <dsp:cNvSpPr/>
      </dsp:nvSpPr>
      <dsp:spPr>
        <a:xfrm>
          <a:off x="20991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Load .csv data from earlier section</a:t>
          </a:r>
          <a:endParaRPr lang="en-US" sz="1600" kern="1200" dirty="0"/>
        </a:p>
      </dsp:txBody>
      <dsp:txXfrm>
        <a:off x="209914" y="1258"/>
        <a:ext cx="1910390" cy="1146234"/>
      </dsp:txXfrm>
    </dsp:sp>
    <dsp:sp modelId="{76244294-23E6-4A77-913B-A23D9CD01637}">
      <dsp:nvSpPr>
        <dsp:cNvPr id="0" name=""/>
        <dsp:cNvSpPr/>
      </dsp:nvSpPr>
      <dsp:spPr>
        <a:xfrm>
          <a:off x="1165109" y="1145692"/>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1347890"/>
        <a:ext cx="119525" cy="4393"/>
      </dsp:txXfrm>
    </dsp:sp>
    <dsp:sp modelId="{8E030B40-B957-4620-980A-BFD64B7E8927}">
      <dsp:nvSpPr>
        <dsp:cNvPr id="0" name=""/>
        <dsp:cNvSpPr/>
      </dsp:nvSpPr>
      <dsp:spPr>
        <a:xfrm>
          <a:off x="255969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Find the number of launches at each site</a:t>
          </a:r>
          <a:endParaRPr lang="en-US" sz="1600" kern="1200" dirty="0"/>
        </a:p>
      </dsp:txBody>
      <dsp:txXfrm>
        <a:off x="2559694" y="1258"/>
        <a:ext cx="1910390" cy="1146234"/>
      </dsp:txXfrm>
    </dsp:sp>
    <dsp:sp modelId="{52D2BB85-C00B-462A-BEC0-816B39966465}">
      <dsp:nvSpPr>
        <dsp:cNvPr id="0" name=""/>
        <dsp:cNvSpPr/>
      </dsp:nvSpPr>
      <dsp:spPr>
        <a:xfrm>
          <a:off x="2118505" y="2114280"/>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2157803"/>
        <a:ext cx="21969" cy="4393"/>
      </dsp:txXfrm>
    </dsp:sp>
    <dsp:sp modelId="{D089EBAA-0B1C-409C-88F8-2F3493D84B36}">
      <dsp:nvSpPr>
        <dsp:cNvPr id="0" name=""/>
        <dsp:cNvSpPr/>
      </dsp:nvSpPr>
      <dsp:spPr>
        <a:xfrm>
          <a:off x="20991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Find the number of each type of orbit</a:t>
          </a:r>
          <a:endParaRPr lang="en-US" sz="1600" kern="1200" dirty="0"/>
        </a:p>
      </dsp:txBody>
      <dsp:txXfrm>
        <a:off x="209914" y="1586882"/>
        <a:ext cx="1910390" cy="1146234"/>
      </dsp:txXfrm>
    </dsp:sp>
    <dsp:sp modelId="{8BC9A692-2DB8-411D-AE81-30BA5BDB6F97}">
      <dsp:nvSpPr>
        <dsp:cNvPr id="0" name=""/>
        <dsp:cNvSpPr/>
      </dsp:nvSpPr>
      <dsp:spPr>
        <a:xfrm>
          <a:off x="1165109" y="2731317"/>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2933515"/>
        <a:ext cx="119525" cy="4393"/>
      </dsp:txXfrm>
    </dsp:sp>
    <dsp:sp modelId="{B24A10A1-6C66-429C-9636-366BAFCD4872}">
      <dsp:nvSpPr>
        <dsp:cNvPr id="0" name=""/>
        <dsp:cNvSpPr/>
      </dsp:nvSpPr>
      <dsp:spPr>
        <a:xfrm>
          <a:off x="255969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Find the number of each type of mission outcome</a:t>
          </a:r>
          <a:endParaRPr lang="en-US" sz="1600" kern="1200" dirty="0"/>
        </a:p>
      </dsp:txBody>
      <dsp:txXfrm>
        <a:off x="2559694" y="1586882"/>
        <a:ext cx="1910390" cy="1146234"/>
      </dsp:txXfrm>
    </dsp:sp>
    <dsp:sp modelId="{E76DB7C0-A8C2-488D-8D54-DFC15C7C11B3}">
      <dsp:nvSpPr>
        <dsp:cNvPr id="0" name=""/>
        <dsp:cNvSpPr/>
      </dsp:nvSpPr>
      <dsp:spPr>
        <a:xfrm>
          <a:off x="2118505" y="3699904"/>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3743427"/>
        <a:ext cx="21969" cy="4393"/>
      </dsp:txXfrm>
    </dsp:sp>
    <dsp:sp modelId="{A35F7F32-AD43-44F4-8727-BAFBBC553789}">
      <dsp:nvSpPr>
        <dsp:cNvPr id="0" name=""/>
        <dsp:cNvSpPr/>
      </dsp:nvSpPr>
      <dsp:spPr>
        <a:xfrm>
          <a:off x="20991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Create a DataFrame column from the outcome data</a:t>
          </a:r>
          <a:endParaRPr lang="en-US" sz="1600" kern="1200" dirty="0"/>
        </a:p>
      </dsp:txBody>
      <dsp:txXfrm>
        <a:off x="209914" y="3172507"/>
        <a:ext cx="1910390" cy="1146234"/>
      </dsp:txXfrm>
    </dsp:sp>
    <dsp:sp modelId="{8E3C0A6B-68FF-42E6-A285-1E85A4909EDE}">
      <dsp:nvSpPr>
        <dsp:cNvPr id="0" name=""/>
        <dsp:cNvSpPr/>
      </dsp:nvSpPr>
      <dsp:spPr>
        <a:xfrm>
          <a:off x="255969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Compile everything into a DataFrame</a:t>
          </a:r>
          <a:endParaRPr lang="en-US" sz="1600" kern="1200" dirty="0"/>
        </a:p>
      </dsp:txBody>
      <dsp:txXfrm>
        <a:off x="2559694" y="3172507"/>
        <a:ext cx="1910390" cy="1146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0D7B-098C-4CB0-A219-5E6E42335DEE}">
      <dsp:nvSpPr>
        <dsp:cNvPr id="0" name=""/>
        <dsp:cNvSpPr/>
      </dsp:nvSpPr>
      <dsp:spPr>
        <a:xfrm>
          <a:off x="2118505" y="528655"/>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572178"/>
        <a:ext cx="21969" cy="4393"/>
      </dsp:txXfrm>
    </dsp:sp>
    <dsp:sp modelId="{ABF74CEE-1B3D-4107-A7E2-E69B8BA3D327}">
      <dsp:nvSpPr>
        <dsp:cNvPr id="0" name=""/>
        <dsp:cNvSpPr/>
      </dsp:nvSpPr>
      <dsp:spPr>
        <a:xfrm>
          <a:off x="20991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DataFrame was created with the cleaned data</a:t>
          </a:r>
          <a:endParaRPr lang="en-US" sz="1600" kern="1200" dirty="0"/>
        </a:p>
      </dsp:txBody>
      <dsp:txXfrm>
        <a:off x="209914" y="1258"/>
        <a:ext cx="1910390" cy="1146234"/>
      </dsp:txXfrm>
    </dsp:sp>
    <dsp:sp modelId="{76244294-23E6-4A77-913B-A23D9CD01637}">
      <dsp:nvSpPr>
        <dsp:cNvPr id="0" name=""/>
        <dsp:cNvSpPr/>
      </dsp:nvSpPr>
      <dsp:spPr>
        <a:xfrm>
          <a:off x="1165109" y="1145692"/>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1347890"/>
        <a:ext cx="119525" cy="4393"/>
      </dsp:txXfrm>
    </dsp:sp>
    <dsp:sp modelId="{8E030B40-B957-4620-980A-BFD64B7E8927}">
      <dsp:nvSpPr>
        <dsp:cNvPr id="0" name=""/>
        <dsp:cNvSpPr/>
      </dsp:nvSpPr>
      <dsp:spPr>
        <a:xfrm>
          <a:off x="2559694" y="1258"/>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The data was split into training and testing sets</a:t>
          </a:r>
          <a:endParaRPr lang="en-US" sz="1600" kern="1200" dirty="0"/>
        </a:p>
      </dsp:txBody>
      <dsp:txXfrm>
        <a:off x="2559694" y="1258"/>
        <a:ext cx="1910390" cy="1146234"/>
      </dsp:txXfrm>
    </dsp:sp>
    <dsp:sp modelId="{52D2BB85-C00B-462A-BEC0-816B39966465}">
      <dsp:nvSpPr>
        <dsp:cNvPr id="0" name=""/>
        <dsp:cNvSpPr/>
      </dsp:nvSpPr>
      <dsp:spPr>
        <a:xfrm>
          <a:off x="2118505" y="2114280"/>
          <a:ext cx="408789" cy="91440"/>
        </a:xfrm>
        <a:custGeom>
          <a:avLst/>
          <a:gdLst/>
          <a:ahLst/>
          <a:cxnLst/>
          <a:rect l="0" t="0" r="0" b="0"/>
          <a:pathLst>
            <a:path>
              <a:moveTo>
                <a:pt x="0" y="45720"/>
              </a:moveTo>
              <a:lnTo>
                <a:pt x="408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11915" y="2157803"/>
        <a:ext cx="21969" cy="4393"/>
      </dsp:txXfrm>
    </dsp:sp>
    <dsp:sp modelId="{D089EBAA-0B1C-409C-88F8-2F3493D84B36}">
      <dsp:nvSpPr>
        <dsp:cNvPr id="0" name=""/>
        <dsp:cNvSpPr/>
      </dsp:nvSpPr>
      <dsp:spPr>
        <a:xfrm>
          <a:off x="20991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Each of four models were trained on the training data set</a:t>
          </a:r>
          <a:endParaRPr lang="en-US" sz="1600" kern="1200" dirty="0"/>
        </a:p>
      </dsp:txBody>
      <dsp:txXfrm>
        <a:off x="209914" y="1586882"/>
        <a:ext cx="1910390" cy="1146234"/>
      </dsp:txXfrm>
    </dsp:sp>
    <dsp:sp modelId="{8BC9A692-2DB8-411D-AE81-30BA5BDB6F97}">
      <dsp:nvSpPr>
        <dsp:cNvPr id="0" name=""/>
        <dsp:cNvSpPr/>
      </dsp:nvSpPr>
      <dsp:spPr>
        <a:xfrm>
          <a:off x="1165109" y="2731317"/>
          <a:ext cx="2349780" cy="408789"/>
        </a:xfrm>
        <a:custGeom>
          <a:avLst/>
          <a:gdLst/>
          <a:ahLst/>
          <a:cxnLst/>
          <a:rect l="0" t="0" r="0" b="0"/>
          <a:pathLst>
            <a:path>
              <a:moveTo>
                <a:pt x="2349780" y="0"/>
              </a:moveTo>
              <a:lnTo>
                <a:pt x="2349780" y="221494"/>
              </a:lnTo>
              <a:lnTo>
                <a:pt x="0" y="221494"/>
              </a:lnTo>
              <a:lnTo>
                <a:pt x="0" y="408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0237" y="2933515"/>
        <a:ext cx="119525" cy="4393"/>
      </dsp:txXfrm>
    </dsp:sp>
    <dsp:sp modelId="{B24A10A1-6C66-429C-9636-366BAFCD4872}">
      <dsp:nvSpPr>
        <dsp:cNvPr id="0" name=""/>
        <dsp:cNvSpPr/>
      </dsp:nvSpPr>
      <dsp:spPr>
        <a:xfrm>
          <a:off x="2559694" y="1586882"/>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Each of four models were evaluates on the testing data set</a:t>
          </a:r>
          <a:endParaRPr lang="en-US" sz="1600" kern="1200" dirty="0"/>
        </a:p>
      </dsp:txBody>
      <dsp:txXfrm>
        <a:off x="2559694" y="1586882"/>
        <a:ext cx="1910390" cy="1146234"/>
      </dsp:txXfrm>
    </dsp:sp>
    <dsp:sp modelId="{A35F7F32-AD43-44F4-8727-BAFBBC553789}">
      <dsp:nvSpPr>
        <dsp:cNvPr id="0" name=""/>
        <dsp:cNvSpPr/>
      </dsp:nvSpPr>
      <dsp:spPr>
        <a:xfrm>
          <a:off x="209914" y="3172507"/>
          <a:ext cx="1910390" cy="114623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Models were compared based on accuracy scores</a:t>
          </a:r>
          <a:endParaRPr lang="en-US" sz="1600" kern="1200" dirty="0"/>
        </a:p>
      </dsp:txBody>
      <dsp:txXfrm>
        <a:off x="209914" y="3172507"/>
        <a:ext cx="1910390" cy="11462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2023-01-07</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2023-01-07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52579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2023-01-07</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onathanMClark/DataScienceCapstone/blob/main/3_Capstone_JonathanMClark_Data_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athanMClark/DataScienceCapstone/blob/main/5_Capstone_JonathanMClark_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athanMClark/DataScienceCapstone/blob/main/4_Capstone_JonathanMClark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athanMClark/DataScienceCapstone/blob/main/6_Capstone_JonathanMClark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athanMClark/DataScienceCapstone/blob/main/JonathanMClark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JonathanMClark/DataScienceCapstone/blob/main/7_Capstone_JonathanMClark_Machine_Learning_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dash.csv" TargetMode="External"/><Relationship Id="rId13" Type="http://schemas.openxmlformats.org/officeDocument/2006/relationships/hyperlink" Target="https://github.com/JonathanMClark/DataScienceCapstone/blob/main/dataset_part_3.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spacex_launch_geo.csv" TargetMode="External"/><Relationship Id="rId12" Type="http://schemas.openxmlformats.org/officeDocument/2006/relationships/hyperlink" Target="https://github.com/JonathanMClark/DataScienceCapstone/blob/main/Spacex.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labs/module_2/data/Spacex.csv?utm_medium=Exinfluencer&amp;utm_source=Exinfluencer&amp;utm_content=000026UJ&amp;utm_term=10006555&amp;utm_id=NA-SkillsNetwork-Channel-SkillsNetworkCoursesIBMDS0321ENSkillsNetwork26802033-2022-01-01" TargetMode="External"/><Relationship Id="rId11" Type="http://schemas.openxmlformats.org/officeDocument/2006/relationships/hyperlink" Target="https://github.com/JonathanMClark/DataScienceCapstone/blob/main/dataset_part_2.csv" TargetMode="External"/><Relationship Id="rId5" Type="http://schemas.openxmlformats.org/officeDocument/2006/relationships/hyperlink" Target="https://en.wikipedia.org/w/index.php?title=List_of_Falcon_9_and_Falcon_Heavy_launches&amp;oldid=1027686922" TargetMode="External"/><Relationship Id="rId15" Type="http://schemas.openxmlformats.org/officeDocument/2006/relationships/hyperlink" Target="https://github.com/JonathanMClark/DataScienceCapstone/blob/main/spacex_launch_dash.csv" TargetMode="External"/><Relationship Id="rId10" Type="http://schemas.openxmlformats.org/officeDocument/2006/relationships/hyperlink" Target="https://github.com/JonathanMClark/DataScienceCapstone/blob/main/spacex_web_scraped.csv" TargetMode="External"/><Relationship Id="rId4" Type="http://schemas.openxmlformats.org/officeDocument/2006/relationships/hyperlink" Target="https://cf-courses-data.s3.us.cloud-object-storage.appdomain.cloud/IBM-DS0321EN-SkillsNetwork/datasets/API_call_spacex_api.json" TargetMode="External"/><Relationship Id="rId9" Type="http://schemas.openxmlformats.org/officeDocument/2006/relationships/hyperlink" Target="https://github.com/JonathanMClark/DataScienceCapstone/blob/main/dataset_part_1.csv" TargetMode="External"/><Relationship Id="rId14" Type="http://schemas.openxmlformats.org/officeDocument/2006/relationships/hyperlink" Target="https://github.com/JonathanMClark/DataScienceCapstone/blob/main/spacex_launch_geo.csv"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JonathanMClark/DataScienceCapstone/blob/main/5_Capstone_JonathanMClark_EDA_Data_Visualization.ipynb" TargetMode="External"/><Relationship Id="rId3" Type="http://schemas.openxmlformats.org/officeDocument/2006/relationships/image" Target="../media/image3.png"/><Relationship Id="rId7" Type="http://schemas.openxmlformats.org/officeDocument/2006/relationships/hyperlink" Target="https://github.com/JonathanMClark/DataScienceCapstone/blob/main/4_Capstone_JonathanMClark_EDA_SQL.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JonathanMClark/DataScienceCapstone/blob/main/3_Capstone_JonathanMClark_Data_Wrangling.ipynb" TargetMode="External"/><Relationship Id="rId11" Type="http://schemas.openxmlformats.org/officeDocument/2006/relationships/hyperlink" Target="https://github.com/JonathanMClark/DataScienceCapstone/blob/main/7_Capstone_JonathanMClark_Machine_Learning_Prediction.ipynb" TargetMode="External"/><Relationship Id="rId5" Type="http://schemas.openxmlformats.org/officeDocument/2006/relationships/hyperlink" Target="https://github.com/JonathanMClark/DataScienceCapstone/blob/main/2_Capstone_JonathanMClark_Webscraping.ipynb" TargetMode="External"/><Relationship Id="rId10" Type="http://schemas.openxmlformats.org/officeDocument/2006/relationships/hyperlink" Target="https://github.com/JonathanMClark/DataScienceCapstone/blob/main/JonathanMClark_spacex_dash_app.py" TargetMode="External"/><Relationship Id="rId4" Type="http://schemas.openxmlformats.org/officeDocument/2006/relationships/hyperlink" Target="https://github.com/JonathanMClark/DataScienceCapstone/blob/main/1_Capstone_JonathanMClark_Data_Collection.ipynb" TargetMode="External"/><Relationship Id="rId9" Type="http://schemas.openxmlformats.org/officeDocument/2006/relationships/hyperlink" Target="https://github.com/JonathanMClark/DataScienceCapstone/blob/main/6_Capstone_JonathanMClark_Launch_Site_Location.ipynb"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nathanMClark/DataScienceCapstone/blob/main/1_Capstone_JonathanMClark_Data_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onathanMClark/DataScienceCapstone/blob/main/2_Capstone_JonathanMClark_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Jonathan M Clark</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2023-01-07</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5760000" cy="5040000"/>
          </a:xfrm>
          <a:prstGeom prst="rect">
            <a:avLst/>
          </a:prstGeom>
        </p:spPr>
        <p:txBody>
          <a:bodyPr/>
          <a:lstStyle/>
          <a:p>
            <a:r>
              <a:rPr lang="en-US" sz="2200" dirty="0" smtClean="0">
                <a:solidFill>
                  <a:schemeClr val="accent3">
                    <a:lumMod val="25000"/>
                  </a:schemeClr>
                </a:solidFill>
                <a:latin typeface="Abadi" panose="020B0604020104020204" pitchFamily="34" charset="0"/>
              </a:rPr>
              <a:t>The .csv file from the first section contains the data that needed to be cleaned.</a:t>
            </a:r>
          </a:p>
          <a:p>
            <a:r>
              <a:rPr lang="en-US" sz="2200" dirty="0" smtClean="0">
                <a:solidFill>
                  <a:schemeClr val="accent3">
                    <a:lumMod val="25000"/>
                  </a:schemeClr>
                </a:solidFill>
                <a:latin typeface="Abadi" panose="020B0604020104020204" pitchFamily="34" charset="0"/>
              </a:rPr>
              <a:t>The launch sites, orbit types and mission outcomes were cleaned up.</a:t>
            </a:r>
          </a:p>
          <a:p>
            <a:r>
              <a:rPr lang="en-US" sz="2200" dirty="0" smtClean="0">
                <a:solidFill>
                  <a:schemeClr val="accent3">
                    <a:lumMod val="25000"/>
                  </a:schemeClr>
                </a:solidFill>
                <a:latin typeface="Abadi" panose="020B0604020104020204" pitchFamily="34" charset="0"/>
              </a:rPr>
              <a:t>The handful of mission outcome types were converted to a binary classification where 1 means that the Falcon 9 first stage landing was a success and 0 means that it was a failure.</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The new classification was added to the DataFrame for further analysis</a:t>
            </a:r>
            <a:endParaRPr lang="en-US" sz="2200" dirty="0"/>
          </a:p>
          <a:p>
            <a:r>
              <a:rPr lang="en-US" sz="2200" dirty="0">
                <a:latin typeface="Abadi" panose="020B0604020104020204" pitchFamily="34" charset="0"/>
              </a:rPr>
              <a:t>GitHub URL (Data Wrangling</a:t>
            </a:r>
            <a:r>
              <a:rPr lang="en-US" sz="2200" dirty="0" smtClean="0">
                <a:latin typeface="Abadi" panose="020B0604020104020204" pitchFamily="34" charset="0"/>
              </a:rPr>
              <a:t>):</a:t>
            </a:r>
          </a:p>
          <a:p>
            <a:pPr marL="0" indent="0">
              <a:buNone/>
            </a:pPr>
            <a:r>
              <a:rPr lang="en-US" sz="1400" dirty="0" smtClean="0">
                <a:latin typeface="Abadi" panose="020B0604020104020204" pitchFamily="34" charset="0"/>
                <a:hlinkClick r:id="rId3"/>
              </a:rPr>
              <a:t>https</a:t>
            </a:r>
            <a:r>
              <a:rPr lang="en-US" sz="1400" dirty="0">
                <a:latin typeface="Abadi" panose="020B0604020104020204" pitchFamily="34" charset="0"/>
                <a:hlinkClick r:id="rId3"/>
              </a:rPr>
              <a:t>://github.com/JonathanMClark/DataScienceCapstone/blob/main/3_Capstone_JonathanMClark_Data_Wrangling.ipynb</a:t>
            </a:r>
            <a:endParaRPr lang="en-US" sz="14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solidFill>
                <a:latin typeface="Abadi"/>
              </a:rPr>
              <a:t>Data Wrangling</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6479999" y="1389600"/>
            <a:ext cx="4680000" cy="360000"/>
          </a:xfrm>
          <a:prstGeom prst="rect">
            <a:avLst/>
          </a:prstGeom>
          <a:ln>
            <a:no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smtClean="0">
                <a:solidFill>
                  <a:srgbClr val="1C7DDB"/>
                </a:solidFill>
                <a:latin typeface="Abadi"/>
              </a:rPr>
              <a:t>Flowchart of Data Wrangling</a:t>
            </a:r>
            <a:endParaRPr lang="en-US" dirty="0">
              <a:cs typeface="Calibri"/>
            </a:endParaRPr>
          </a:p>
        </p:txBody>
      </p:sp>
      <p:graphicFrame>
        <p:nvGraphicFramePr>
          <p:cNvPr id="9" name="Diagram 8"/>
          <p:cNvGraphicFramePr/>
          <p:nvPr>
            <p:extLst>
              <p:ext uri="{D42A27DB-BD31-4B8C-83A1-F6EECF244321}">
                <p14:modId xmlns:p14="http://schemas.microsoft.com/office/powerpoint/2010/main" val="2294216533"/>
              </p:ext>
            </p:extLst>
          </p:nvPr>
        </p:nvGraphicFramePr>
        <p:xfrm>
          <a:off x="6480000" y="1800000"/>
          <a:ext cx="4680000" cy="43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0" y="0"/>
            <a:ext cx="360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The following charts were created to look at Launch Site trends</a:t>
            </a:r>
          </a:p>
          <a:p>
            <a:pPr lvl="1">
              <a:lnSpc>
                <a:spcPct val="100000"/>
              </a:lnSpc>
              <a:spcBef>
                <a:spcPts val="1400"/>
              </a:spcBef>
            </a:pPr>
            <a:r>
              <a:rPr lang="en-US" sz="1600" dirty="0" smtClean="0">
                <a:solidFill>
                  <a:schemeClr val="accent3">
                    <a:lumMod val="25000"/>
                  </a:schemeClr>
                </a:solidFill>
                <a:latin typeface="Abadi"/>
              </a:rPr>
              <a:t>Scatterplot to see </a:t>
            </a:r>
            <a:r>
              <a:rPr lang="en-US" sz="1600" b="1" dirty="0">
                <a:solidFill>
                  <a:srgbClr val="0B49CB"/>
                </a:solidFill>
                <a:latin typeface="Abadi"/>
              </a:rPr>
              <a:t>mission outcome </a:t>
            </a:r>
            <a:r>
              <a:rPr lang="en-US" sz="1600" dirty="0" smtClean="0">
                <a:solidFill>
                  <a:schemeClr val="accent3">
                    <a:lumMod val="25000"/>
                  </a:schemeClr>
                </a:solidFill>
                <a:latin typeface="Abadi"/>
              </a:rPr>
              <a:t>relationship </a:t>
            </a:r>
            <a:r>
              <a:rPr lang="en-US" sz="1600" dirty="0">
                <a:solidFill>
                  <a:schemeClr val="accent3">
                    <a:lumMod val="25000"/>
                  </a:schemeClr>
                </a:solidFill>
                <a:latin typeface="Abadi"/>
              </a:rPr>
              <a:t>split by </a:t>
            </a:r>
            <a:r>
              <a:rPr lang="en-US" sz="1600" b="1" dirty="0" smtClean="0">
                <a:solidFill>
                  <a:srgbClr val="0B49CB"/>
                </a:solidFill>
                <a:latin typeface="Abadi"/>
              </a:rPr>
              <a:t>Launch </a:t>
            </a:r>
            <a:r>
              <a:rPr lang="en-US" sz="1600" b="1" dirty="0">
                <a:solidFill>
                  <a:srgbClr val="0B49CB"/>
                </a:solidFill>
                <a:latin typeface="Abadi"/>
              </a:rPr>
              <a:t>Site </a:t>
            </a:r>
            <a:r>
              <a:rPr lang="en-US" sz="1600" dirty="0">
                <a:solidFill>
                  <a:schemeClr val="accent3">
                    <a:lumMod val="25000"/>
                  </a:schemeClr>
                </a:solidFill>
                <a:latin typeface="Abadi"/>
              </a:rPr>
              <a:t>and </a:t>
            </a:r>
            <a:r>
              <a:rPr lang="en-US" sz="1600" b="1" dirty="0">
                <a:solidFill>
                  <a:srgbClr val="0B49CB"/>
                </a:solidFill>
                <a:latin typeface="Abadi"/>
              </a:rPr>
              <a:t>Flight Number</a:t>
            </a:r>
            <a:r>
              <a:rPr lang="en-US" sz="1600" dirty="0" smtClean="0">
                <a:solidFill>
                  <a:schemeClr val="accent3">
                    <a:lumMod val="25000"/>
                  </a:schemeClr>
                </a:solidFill>
                <a:latin typeface="Abadi"/>
              </a:rPr>
              <a:t>.</a:t>
            </a:r>
          </a:p>
          <a:p>
            <a:pPr lvl="1">
              <a:lnSpc>
                <a:spcPct val="100000"/>
              </a:lnSpc>
              <a:spcBef>
                <a:spcPts val="1400"/>
              </a:spcBef>
            </a:pPr>
            <a:r>
              <a:rPr lang="en-US" sz="1600" dirty="0" smtClean="0">
                <a:solidFill>
                  <a:schemeClr val="accent3">
                    <a:lumMod val="25000"/>
                  </a:schemeClr>
                </a:solidFill>
                <a:latin typeface="Abadi"/>
              </a:rPr>
              <a:t>Scatterplot </a:t>
            </a:r>
            <a:r>
              <a:rPr lang="en-US" sz="1600" dirty="0">
                <a:solidFill>
                  <a:schemeClr val="accent3">
                    <a:lumMod val="25000"/>
                  </a:schemeClr>
                </a:solidFill>
                <a:latin typeface="Abadi"/>
              </a:rPr>
              <a:t>to see </a:t>
            </a:r>
            <a:r>
              <a:rPr lang="en-US" sz="1600" b="1" dirty="0">
                <a:solidFill>
                  <a:srgbClr val="0B49CB"/>
                </a:solidFill>
                <a:latin typeface="Abadi"/>
              </a:rPr>
              <a:t>mission outcome </a:t>
            </a:r>
            <a:r>
              <a:rPr lang="en-US" sz="1600" dirty="0">
                <a:solidFill>
                  <a:schemeClr val="accent3">
                    <a:lumMod val="25000"/>
                  </a:schemeClr>
                </a:solidFill>
                <a:latin typeface="Abadi"/>
              </a:rPr>
              <a:t>relationship </a:t>
            </a:r>
            <a:r>
              <a:rPr lang="en-US" sz="1600" dirty="0" smtClean="0">
                <a:solidFill>
                  <a:schemeClr val="accent3">
                    <a:lumMod val="25000"/>
                  </a:schemeClr>
                </a:solidFill>
                <a:latin typeface="Abadi"/>
              </a:rPr>
              <a:t>split by </a:t>
            </a:r>
            <a:r>
              <a:rPr lang="en-US" sz="1600" b="1" dirty="0">
                <a:solidFill>
                  <a:srgbClr val="0B49CB"/>
                </a:solidFill>
                <a:latin typeface="Abadi"/>
              </a:rPr>
              <a:t>Launch Site </a:t>
            </a:r>
            <a:r>
              <a:rPr lang="en-US" sz="1600" dirty="0">
                <a:solidFill>
                  <a:schemeClr val="accent3">
                    <a:lumMod val="25000"/>
                  </a:schemeClr>
                </a:solidFill>
                <a:latin typeface="Abadi"/>
              </a:rPr>
              <a:t>and </a:t>
            </a:r>
            <a:r>
              <a:rPr lang="en-US" sz="1600" b="1" dirty="0">
                <a:solidFill>
                  <a:srgbClr val="0B49CB"/>
                </a:solidFill>
                <a:latin typeface="Abadi"/>
              </a:rPr>
              <a:t>Payload</a:t>
            </a:r>
            <a:r>
              <a:rPr lang="en-US" sz="16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following charts were created to look at </a:t>
            </a:r>
            <a:r>
              <a:rPr lang="en-US" sz="2200" dirty="0" smtClean="0">
                <a:solidFill>
                  <a:schemeClr val="accent3">
                    <a:lumMod val="25000"/>
                  </a:schemeClr>
                </a:solidFill>
                <a:latin typeface="Abadi"/>
              </a:rPr>
              <a:t>Orbit Type </a:t>
            </a:r>
            <a:r>
              <a:rPr lang="en-US" sz="2200" dirty="0">
                <a:solidFill>
                  <a:schemeClr val="accent3">
                    <a:lumMod val="25000"/>
                  </a:schemeClr>
                </a:solidFill>
                <a:latin typeface="Abadi"/>
              </a:rPr>
              <a:t>trends</a:t>
            </a:r>
          </a:p>
          <a:p>
            <a:pPr lvl="1">
              <a:lnSpc>
                <a:spcPct val="100000"/>
              </a:lnSpc>
              <a:spcBef>
                <a:spcPts val="1400"/>
              </a:spcBef>
            </a:pPr>
            <a:r>
              <a:rPr lang="en-US" sz="1600" dirty="0" smtClean="0">
                <a:solidFill>
                  <a:schemeClr val="accent3">
                    <a:lumMod val="25000"/>
                  </a:schemeClr>
                </a:solidFill>
                <a:latin typeface="Abadi"/>
              </a:rPr>
              <a:t>Bar chart </a:t>
            </a:r>
            <a:r>
              <a:rPr lang="en-US" sz="1600" dirty="0">
                <a:solidFill>
                  <a:schemeClr val="accent3">
                    <a:lumMod val="25000"/>
                  </a:schemeClr>
                </a:solidFill>
                <a:latin typeface="Abadi"/>
              </a:rPr>
              <a:t>to see </a:t>
            </a:r>
            <a:r>
              <a:rPr lang="en-US" sz="1600" b="1" dirty="0">
                <a:solidFill>
                  <a:srgbClr val="0B49CB"/>
                </a:solidFill>
                <a:latin typeface="Abadi"/>
              </a:rPr>
              <a:t>mission outcome </a:t>
            </a:r>
            <a:r>
              <a:rPr lang="en-US" sz="1600" dirty="0">
                <a:solidFill>
                  <a:schemeClr val="accent3">
                    <a:lumMod val="25000"/>
                  </a:schemeClr>
                </a:solidFill>
                <a:latin typeface="Abadi"/>
              </a:rPr>
              <a:t>relationship </a:t>
            </a:r>
            <a:r>
              <a:rPr lang="en-US" sz="1600" dirty="0" smtClean="0">
                <a:solidFill>
                  <a:schemeClr val="accent3">
                    <a:lumMod val="25000"/>
                  </a:schemeClr>
                </a:solidFill>
                <a:latin typeface="Abadi"/>
              </a:rPr>
              <a:t>with </a:t>
            </a:r>
            <a:r>
              <a:rPr lang="en-US" sz="1600" b="1" dirty="0">
                <a:solidFill>
                  <a:srgbClr val="0B49CB"/>
                </a:solidFill>
                <a:latin typeface="Abadi"/>
              </a:rPr>
              <a:t>Orbit Type</a:t>
            </a:r>
            <a:r>
              <a:rPr lang="en-US" sz="1600" dirty="0" smtClean="0">
                <a:solidFill>
                  <a:schemeClr val="accent3">
                    <a:lumMod val="25000"/>
                  </a:schemeClr>
                </a:solidFill>
                <a:latin typeface="Abadi"/>
              </a:rPr>
              <a:t>.</a:t>
            </a:r>
            <a:endParaRPr lang="en-US" sz="1600" dirty="0">
              <a:solidFill>
                <a:schemeClr val="accent3">
                  <a:lumMod val="25000"/>
                </a:schemeClr>
              </a:solidFill>
              <a:latin typeface="Abadi"/>
            </a:endParaRPr>
          </a:p>
          <a:p>
            <a:pPr lvl="1">
              <a:lnSpc>
                <a:spcPct val="100000"/>
              </a:lnSpc>
              <a:spcBef>
                <a:spcPts val="1400"/>
              </a:spcBef>
            </a:pPr>
            <a:r>
              <a:rPr lang="en-US" sz="1600" dirty="0" smtClean="0">
                <a:solidFill>
                  <a:schemeClr val="accent3">
                    <a:lumMod val="25000"/>
                  </a:schemeClr>
                </a:solidFill>
                <a:latin typeface="Abadi"/>
              </a:rPr>
              <a:t>Scatterplot </a:t>
            </a:r>
            <a:r>
              <a:rPr lang="en-US" sz="1600" dirty="0">
                <a:solidFill>
                  <a:schemeClr val="accent3">
                    <a:lumMod val="25000"/>
                  </a:schemeClr>
                </a:solidFill>
                <a:latin typeface="Abadi"/>
              </a:rPr>
              <a:t>to see </a:t>
            </a:r>
            <a:r>
              <a:rPr lang="en-US" sz="1600" b="1" dirty="0">
                <a:solidFill>
                  <a:srgbClr val="0B49CB"/>
                </a:solidFill>
                <a:latin typeface="Abadi"/>
              </a:rPr>
              <a:t>mission outcome </a:t>
            </a:r>
            <a:r>
              <a:rPr lang="en-US" sz="1600" dirty="0">
                <a:solidFill>
                  <a:schemeClr val="accent3">
                    <a:lumMod val="25000"/>
                  </a:schemeClr>
                </a:solidFill>
                <a:latin typeface="Abadi"/>
              </a:rPr>
              <a:t>relationship split by </a:t>
            </a:r>
            <a:r>
              <a:rPr lang="en-US" sz="1600" b="1" dirty="0">
                <a:solidFill>
                  <a:srgbClr val="0B49CB"/>
                </a:solidFill>
                <a:latin typeface="Abadi"/>
              </a:rPr>
              <a:t>Orbit Type </a:t>
            </a:r>
            <a:r>
              <a:rPr lang="en-US" sz="1600" dirty="0">
                <a:solidFill>
                  <a:schemeClr val="accent3">
                    <a:lumMod val="25000"/>
                  </a:schemeClr>
                </a:solidFill>
                <a:latin typeface="Abadi"/>
              </a:rPr>
              <a:t>and </a:t>
            </a:r>
            <a:r>
              <a:rPr lang="en-US" sz="1600" b="1" dirty="0">
                <a:solidFill>
                  <a:srgbClr val="0B49CB"/>
                </a:solidFill>
                <a:latin typeface="Abadi"/>
              </a:rPr>
              <a:t>Flight Number</a:t>
            </a:r>
            <a:r>
              <a:rPr lang="en-US" sz="1600" dirty="0" smtClean="0">
                <a:solidFill>
                  <a:schemeClr val="accent3">
                    <a:lumMod val="25000"/>
                  </a:schemeClr>
                </a:solidFill>
                <a:latin typeface="Abadi"/>
              </a:rPr>
              <a:t>.</a:t>
            </a:r>
          </a:p>
          <a:p>
            <a:pPr lvl="1">
              <a:lnSpc>
                <a:spcPct val="100000"/>
              </a:lnSpc>
              <a:spcBef>
                <a:spcPts val="1400"/>
              </a:spcBef>
            </a:pPr>
            <a:r>
              <a:rPr lang="en-US" sz="1600" dirty="0" smtClean="0">
                <a:solidFill>
                  <a:schemeClr val="accent3">
                    <a:lumMod val="25000"/>
                  </a:schemeClr>
                </a:solidFill>
                <a:latin typeface="Abadi"/>
              </a:rPr>
              <a:t>Scatterplot </a:t>
            </a:r>
            <a:r>
              <a:rPr lang="en-US" sz="1600" dirty="0">
                <a:solidFill>
                  <a:schemeClr val="accent3">
                    <a:lumMod val="25000"/>
                  </a:schemeClr>
                </a:solidFill>
                <a:latin typeface="Abadi"/>
              </a:rPr>
              <a:t>to see </a:t>
            </a:r>
            <a:r>
              <a:rPr lang="en-US" sz="1600" b="1" dirty="0">
                <a:solidFill>
                  <a:srgbClr val="0B49CB"/>
                </a:solidFill>
                <a:latin typeface="Abadi"/>
              </a:rPr>
              <a:t>mission outcome </a:t>
            </a:r>
            <a:r>
              <a:rPr lang="en-US" sz="1600" dirty="0">
                <a:solidFill>
                  <a:schemeClr val="accent3">
                    <a:lumMod val="25000"/>
                  </a:schemeClr>
                </a:solidFill>
                <a:latin typeface="Abadi"/>
              </a:rPr>
              <a:t>relationship split by </a:t>
            </a:r>
            <a:r>
              <a:rPr lang="en-US" sz="1600" b="1" dirty="0">
                <a:solidFill>
                  <a:srgbClr val="0B49CB"/>
                </a:solidFill>
                <a:latin typeface="Abadi"/>
              </a:rPr>
              <a:t>Orbit Type </a:t>
            </a:r>
            <a:r>
              <a:rPr lang="en-US" sz="1600" dirty="0">
                <a:solidFill>
                  <a:schemeClr val="accent3">
                    <a:lumMod val="25000"/>
                  </a:schemeClr>
                </a:solidFill>
                <a:latin typeface="Abadi"/>
              </a:rPr>
              <a:t>and </a:t>
            </a:r>
            <a:r>
              <a:rPr lang="en-US" sz="1600" b="1" dirty="0">
                <a:solidFill>
                  <a:srgbClr val="0B49CB"/>
                </a:solidFill>
                <a:latin typeface="Abadi"/>
              </a:rPr>
              <a:t>Payload</a:t>
            </a:r>
            <a:r>
              <a:rPr lang="en-US" sz="16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following </a:t>
            </a:r>
            <a:r>
              <a:rPr lang="en-US" sz="2200" dirty="0" smtClean="0">
                <a:solidFill>
                  <a:schemeClr val="accent3">
                    <a:lumMod val="25000"/>
                  </a:schemeClr>
                </a:solidFill>
                <a:latin typeface="Abadi"/>
              </a:rPr>
              <a:t>chart was created </a:t>
            </a:r>
            <a:r>
              <a:rPr lang="en-US" sz="2200" dirty="0">
                <a:solidFill>
                  <a:schemeClr val="accent3">
                    <a:lumMod val="25000"/>
                  </a:schemeClr>
                </a:solidFill>
                <a:latin typeface="Abadi"/>
              </a:rPr>
              <a:t>to look at </a:t>
            </a:r>
            <a:r>
              <a:rPr lang="en-US" sz="2200" dirty="0" smtClean="0">
                <a:solidFill>
                  <a:schemeClr val="accent3">
                    <a:lumMod val="25000"/>
                  </a:schemeClr>
                </a:solidFill>
                <a:latin typeface="Abadi"/>
              </a:rPr>
              <a:t>trends based on time</a:t>
            </a:r>
            <a:endParaRPr lang="en-US" sz="2200" dirty="0">
              <a:solidFill>
                <a:schemeClr val="accent3">
                  <a:lumMod val="25000"/>
                </a:schemeClr>
              </a:solidFill>
              <a:latin typeface="Abadi"/>
            </a:endParaRPr>
          </a:p>
          <a:p>
            <a:pPr lvl="1">
              <a:lnSpc>
                <a:spcPct val="100000"/>
              </a:lnSpc>
              <a:spcBef>
                <a:spcPts val="1400"/>
              </a:spcBef>
            </a:pPr>
            <a:r>
              <a:rPr lang="en-US" sz="1600" dirty="0" smtClean="0">
                <a:solidFill>
                  <a:schemeClr val="accent3">
                    <a:lumMod val="25000"/>
                  </a:schemeClr>
                </a:solidFill>
                <a:latin typeface="Abadi"/>
              </a:rPr>
              <a:t>Line plot </a:t>
            </a:r>
            <a:r>
              <a:rPr lang="en-US" sz="1600" dirty="0">
                <a:solidFill>
                  <a:schemeClr val="accent3">
                    <a:lumMod val="25000"/>
                  </a:schemeClr>
                </a:solidFill>
                <a:latin typeface="Abadi"/>
              </a:rPr>
              <a:t>to see </a:t>
            </a:r>
            <a:r>
              <a:rPr lang="en-US" sz="1600" b="1" dirty="0">
                <a:solidFill>
                  <a:srgbClr val="0B49CB"/>
                </a:solidFill>
                <a:latin typeface="Abadi"/>
              </a:rPr>
              <a:t>mission outcome </a:t>
            </a:r>
            <a:r>
              <a:rPr lang="en-US" sz="1600" dirty="0" smtClean="0">
                <a:solidFill>
                  <a:schemeClr val="accent3">
                    <a:lumMod val="25000"/>
                  </a:schemeClr>
                </a:solidFill>
                <a:latin typeface="Abadi"/>
              </a:rPr>
              <a:t>trend </a:t>
            </a:r>
            <a:r>
              <a:rPr lang="en-US" sz="1600" dirty="0">
                <a:solidFill>
                  <a:schemeClr val="accent3">
                    <a:lumMod val="25000"/>
                  </a:schemeClr>
                </a:solidFill>
                <a:latin typeface="Abadi"/>
              </a:rPr>
              <a:t>by </a:t>
            </a:r>
            <a:r>
              <a:rPr lang="en-US" sz="1600" b="1" dirty="0">
                <a:solidFill>
                  <a:srgbClr val="0B49CB"/>
                </a:solidFill>
                <a:latin typeface="Abadi"/>
              </a:rPr>
              <a:t>year</a:t>
            </a:r>
            <a:r>
              <a:rPr lang="en-US" sz="1600" dirty="0" smtClean="0">
                <a:solidFill>
                  <a:schemeClr val="accent3">
                    <a:lumMod val="25000"/>
                  </a:schemeClr>
                </a:solidFill>
                <a:latin typeface="Abadi"/>
              </a:rPr>
              <a:t>.</a:t>
            </a:r>
            <a:endParaRPr lang="en-US" sz="1600" dirty="0">
              <a:solidFill>
                <a:schemeClr val="accent3">
                  <a:lumMod val="25000"/>
                </a:schemeClr>
              </a:solidFill>
              <a:latin typeface="Abadi"/>
            </a:endParaRPr>
          </a:p>
          <a:p>
            <a:pPr>
              <a:lnSpc>
                <a:spcPct val="100000"/>
              </a:lnSpc>
              <a:spcBef>
                <a:spcPts val="1400"/>
              </a:spcBef>
            </a:pPr>
            <a:r>
              <a:rPr lang="en-US" sz="2200" dirty="0" smtClean="0">
                <a:latin typeface="Abadi" panose="020B0604020104020204" pitchFamily="34" charset="0"/>
              </a:rPr>
              <a:t>GitHub </a:t>
            </a:r>
            <a:r>
              <a:rPr lang="en-US" sz="2200" dirty="0">
                <a:latin typeface="Abadi" panose="020B0604020104020204" pitchFamily="34" charset="0"/>
              </a:rPr>
              <a:t>URL (EDA with </a:t>
            </a:r>
            <a:r>
              <a:rPr lang="en-US" sz="2200" dirty="0" smtClean="0">
                <a:latin typeface="Abadi" panose="020B0604020104020204" pitchFamily="34" charset="0"/>
              </a:rPr>
              <a:t>Data Visualization): </a:t>
            </a:r>
            <a:endParaRPr lang="en-US" sz="2200" dirty="0">
              <a:latin typeface="Abadi" panose="020B0604020104020204" pitchFamily="34" charset="0"/>
            </a:endParaRPr>
          </a:p>
          <a:p>
            <a:pPr marL="0" indent="0">
              <a:buNone/>
            </a:pPr>
            <a:r>
              <a:rPr lang="en-US" sz="1400" dirty="0">
                <a:latin typeface="Abadi" panose="020B0604020104020204" pitchFamily="34" charset="0"/>
                <a:hlinkClick r:id="rId3"/>
              </a:rPr>
              <a:t>https://</a:t>
            </a:r>
            <a:r>
              <a:rPr lang="en-US" sz="1400" dirty="0" smtClean="0">
                <a:latin typeface="Abadi" panose="020B0604020104020204" pitchFamily="34" charset="0"/>
                <a:hlinkClick r:id="rId3"/>
              </a:rPr>
              <a:t>github.com/JonathanMClark/DataScienceCapstone/blob/main/5_Capstone_JonathanMClark_EDA_Data_Visualization.ipynb</a:t>
            </a:r>
            <a:endParaRPr lang="en-US" sz="4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EDA with Data Visualization</a:t>
            </a:r>
          </a:p>
        </p:txBody>
      </p:sp>
      <p:sp>
        <p:nvSpPr>
          <p:cNvPr id="6" name="Rectangle 5"/>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panose="020B0604020104020204" pitchFamily="34" charset="0"/>
              </a:rPr>
              <a:t>Queries were written to </a:t>
            </a:r>
            <a:r>
              <a:rPr lang="en-US" sz="2400" dirty="0" smtClean="0">
                <a:solidFill>
                  <a:schemeClr val="accent3">
                    <a:lumMod val="25000"/>
                  </a:schemeClr>
                </a:solidFill>
                <a:latin typeface="Abadi" panose="020B0604020104020204" pitchFamily="34" charset="0"/>
              </a:rPr>
              <a:t>extract information about:</a:t>
            </a:r>
            <a:endParaRPr lang="en-US" sz="2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Payload masses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Booster </a:t>
            </a:r>
            <a:r>
              <a:rPr lang="en-US" sz="1800" dirty="0">
                <a:solidFill>
                  <a:schemeClr val="accent3">
                    <a:lumMod val="25000"/>
                  </a:schemeClr>
                </a:solidFill>
                <a:latin typeface="Abadi" panose="020B0604020104020204" pitchFamily="34" charset="0"/>
              </a:rPr>
              <a:t>types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Mission </a:t>
            </a:r>
            <a:r>
              <a:rPr lang="en-US" sz="1800" dirty="0">
                <a:solidFill>
                  <a:schemeClr val="accent3">
                    <a:lumMod val="25000"/>
                  </a:schemeClr>
                </a:solidFill>
                <a:latin typeface="Abadi" panose="020B0604020104020204" pitchFamily="34" charset="0"/>
              </a:rPr>
              <a:t>outcomes </a:t>
            </a: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GitHub URL (EDA with SQL): </a:t>
            </a:r>
          </a:p>
          <a:p>
            <a:pPr marL="0" indent="0">
              <a:buNone/>
            </a:pPr>
            <a:r>
              <a:rPr lang="en-US" sz="1400" dirty="0" smtClean="0">
                <a:latin typeface="Abadi" panose="020B0604020104020204" pitchFamily="34" charset="0"/>
                <a:hlinkClick r:id="rId3"/>
              </a:rPr>
              <a:t>https</a:t>
            </a:r>
            <a:r>
              <a:rPr lang="en-US" sz="1400" dirty="0">
                <a:latin typeface="Abadi" panose="020B0604020104020204" pitchFamily="34" charset="0"/>
                <a:hlinkClick r:id="rId3"/>
              </a:rPr>
              <a:t>://github.com/JonathanMClark/DataScienceCapstone/blob/main/4_Capstone_JonathanMClark_EDA_SQL.ipynb</a:t>
            </a:r>
            <a:endParaRPr lang="en-US" sz="2200"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EDA with SQL</a:t>
            </a:r>
            <a:endParaRPr lang="en-US" dirty="0">
              <a:solidFill>
                <a:srgbClr val="7030A0"/>
              </a:solidFill>
            </a:endParaRPr>
          </a:p>
        </p:txBody>
      </p:sp>
      <p:sp>
        <p:nvSpPr>
          <p:cNvPr id="6" name="Rectangle 5"/>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404000"/>
            <a:ext cx="10800000" cy="50400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a:t>
            </a:r>
            <a:r>
              <a:rPr lang="en-US" sz="2200" dirty="0" smtClean="0">
                <a:solidFill>
                  <a:schemeClr val="accent3">
                    <a:lumMod val="25000"/>
                  </a:schemeClr>
                </a:solidFill>
                <a:latin typeface="Abadi" panose="020B0604020104020204" pitchFamily="34" charset="0"/>
              </a:rPr>
              <a:t>map</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Markers were added for </a:t>
            </a:r>
            <a:r>
              <a:rPr lang="en-US" sz="1800" dirty="0">
                <a:solidFill>
                  <a:schemeClr val="accent3">
                    <a:lumMod val="25000"/>
                  </a:schemeClr>
                </a:solidFill>
                <a:latin typeface="Abadi" panose="020B0604020104020204" pitchFamily="34" charset="0"/>
              </a:rPr>
              <a:t>launch sites and for the NASA Johnson Space </a:t>
            </a:r>
            <a:r>
              <a:rPr lang="en-US" sz="1800" dirty="0" smtClean="0">
                <a:solidFill>
                  <a:schemeClr val="accent3">
                    <a:lumMod val="25000"/>
                  </a:schemeClr>
                </a:solidFill>
                <a:latin typeface="Abadi" panose="020B0604020104020204" pitchFamily="34" charset="0"/>
              </a:rPr>
              <a:t>Center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Circles were added for the launch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Lines </a:t>
            </a:r>
            <a:r>
              <a:rPr lang="en-US" sz="1800" dirty="0">
                <a:solidFill>
                  <a:schemeClr val="accent3">
                    <a:lumMod val="25000"/>
                  </a:schemeClr>
                </a:solidFill>
                <a:latin typeface="Abadi" panose="020B0604020104020204" pitchFamily="34" charset="0"/>
              </a:rPr>
              <a:t>were added </a:t>
            </a:r>
            <a:r>
              <a:rPr lang="en-US" sz="1800" dirty="0" smtClean="0">
                <a:solidFill>
                  <a:schemeClr val="accent3">
                    <a:lumMod val="25000"/>
                  </a:schemeClr>
                </a:solidFill>
                <a:latin typeface="Abadi" panose="020B0604020104020204" pitchFamily="34" charset="0"/>
              </a:rPr>
              <a:t>to show the distance to the nearby features: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Distance from CCAFS LC-40 to the coastline</a:t>
            </a:r>
          </a:p>
          <a:p>
            <a:pPr lvl="2">
              <a:lnSpc>
                <a:spcPct val="100000"/>
              </a:lnSpc>
              <a:spcBef>
                <a:spcPts val="1400"/>
              </a:spcBef>
            </a:pPr>
            <a:r>
              <a:rPr lang="en-US" sz="1400" dirty="0">
                <a:solidFill>
                  <a:schemeClr val="accent3">
                    <a:lumMod val="25000"/>
                  </a:schemeClr>
                </a:solidFill>
                <a:latin typeface="Abadi" panose="020B0604020104020204" pitchFamily="34" charset="0"/>
              </a:rPr>
              <a:t>Distance from </a:t>
            </a:r>
            <a:r>
              <a:rPr lang="en-US" sz="1400" dirty="0" smtClean="0">
                <a:solidFill>
                  <a:schemeClr val="accent3">
                    <a:lumMod val="25000"/>
                  </a:schemeClr>
                </a:solidFill>
                <a:latin typeface="Abadi" panose="020B0604020104020204" pitchFamily="34" charset="0"/>
              </a:rPr>
              <a:t>CCAFS </a:t>
            </a:r>
            <a:r>
              <a:rPr lang="en-US" sz="1400" dirty="0">
                <a:solidFill>
                  <a:schemeClr val="accent3">
                    <a:lumMod val="25000"/>
                  </a:schemeClr>
                </a:solidFill>
                <a:latin typeface="Abadi" panose="020B0604020104020204" pitchFamily="34" charset="0"/>
              </a:rPr>
              <a:t>LC-40 to </a:t>
            </a:r>
            <a:r>
              <a:rPr lang="en-US" sz="1400" dirty="0" smtClean="0">
                <a:solidFill>
                  <a:schemeClr val="accent3">
                    <a:lumMod val="25000"/>
                  </a:schemeClr>
                </a:solidFill>
                <a:latin typeface="Abadi" panose="020B0604020104020204" pitchFamily="34" charset="0"/>
              </a:rPr>
              <a:t>the rail line</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smtClean="0">
                <a:solidFill>
                  <a:schemeClr val="accent3">
                    <a:lumMod val="25000"/>
                  </a:schemeClr>
                </a:solidFill>
                <a:latin typeface="Abadi" panose="020B0604020104020204" pitchFamily="34" charset="0"/>
              </a:rPr>
              <a:t>Distance </a:t>
            </a:r>
            <a:r>
              <a:rPr lang="en-US" sz="1400" dirty="0">
                <a:solidFill>
                  <a:schemeClr val="accent3">
                    <a:lumMod val="25000"/>
                  </a:schemeClr>
                </a:solidFill>
                <a:latin typeface="Abadi" panose="020B0604020104020204" pitchFamily="34" charset="0"/>
              </a:rPr>
              <a:t>from </a:t>
            </a:r>
            <a:r>
              <a:rPr lang="en-US" sz="1400" dirty="0" smtClean="0">
                <a:solidFill>
                  <a:schemeClr val="accent3">
                    <a:lumMod val="25000"/>
                  </a:schemeClr>
                </a:solidFill>
                <a:latin typeface="Abadi" panose="020B0604020104020204" pitchFamily="34" charset="0"/>
              </a:rPr>
              <a:t>CCAFS </a:t>
            </a:r>
            <a:r>
              <a:rPr lang="en-US" sz="1400" dirty="0">
                <a:solidFill>
                  <a:schemeClr val="accent3">
                    <a:lumMod val="25000"/>
                  </a:schemeClr>
                </a:solidFill>
                <a:latin typeface="Abadi" panose="020B0604020104020204" pitchFamily="34" charset="0"/>
              </a:rPr>
              <a:t>LC-40 to </a:t>
            </a:r>
            <a:r>
              <a:rPr lang="en-US" sz="1400" dirty="0" smtClean="0">
                <a:solidFill>
                  <a:schemeClr val="accent3">
                    <a:lumMod val="25000"/>
                  </a:schemeClr>
                </a:solidFill>
                <a:latin typeface="Abadi" panose="020B0604020104020204" pitchFamily="34" charset="0"/>
              </a:rPr>
              <a:t>the perimeter road</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400" dirty="0" smtClean="0">
                <a:latin typeface="Abadi" panose="020B0604020104020204" pitchFamily="34" charset="0"/>
              </a:rPr>
              <a:t>GitHub </a:t>
            </a:r>
            <a:r>
              <a:rPr lang="en-US" sz="2400" dirty="0">
                <a:latin typeface="Abadi" panose="020B0604020104020204" pitchFamily="34" charset="0"/>
              </a:rPr>
              <a:t>URL (Folium Maps</a:t>
            </a:r>
            <a:r>
              <a:rPr lang="en-US" sz="2400" dirty="0" smtClean="0">
                <a:latin typeface="Abadi" panose="020B0604020104020204" pitchFamily="34" charset="0"/>
              </a:rPr>
              <a:t>):</a:t>
            </a:r>
          </a:p>
          <a:p>
            <a:pPr marL="0" indent="0">
              <a:lnSpc>
                <a:spcPct val="100000"/>
              </a:lnSpc>
              <a:spcBef>
                <a:spcPts val="1400"/>
              </a:spcBef>
              <a:buNone/>
            </a:pPr>
            <a:r>
              <a:rPr lang="en-US" sz="1500" dirty="0" smtClean="0">
                <a:latin typeface="Abadi" panose="020B0604020104020204" pitchFamily="34" charset="0"/>
                <a:hlinkClick r:id="rId3"/>
              </a:rPr>
              <a:t>https</a:t>
            </a:r>
            <a:r>
              <a:rPr lang="en-US" sz="1500" dirty="0">
                <a:latin typeface="Abadi" panose="020B0604020104020204" pitchFamily="34" charset="0"/>
                <a:hlinkClick r:id="rId3"/>
              </a:rPr>
              <a:t>://</a:t>
            </a:r>
            <a:r>
              <a:rPr lang="en-US" sz="1500" dirty="0" smtClean="0">
                <a:latin typeface="Abadi" panose="020B0604020104020204" pitchFamily="34" charset="0"/>
                <a:hlinkClick r:id="rId3"/>
              </a:rPr>
              <a:t>github.com/JonathanMClark/DataScienceCapstone/blob/main/6_Capstone_JonathanMClark_Launch_Site_Location.ipynb</a:t>
            </a:r>
            <a:endParaRPr lang="en-US" sz="1500" dirty="0">
              <a:latin typeface="Abadi" panose="020B0604020104020204" pitchFamily="34" charset="0"/>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6"/>
                </a:solidFill>
                <a:latin typeface="Abadi"/>
              </a:rPr>
              <a:t>Build an Interactive Map with Folium</a:t>
            </a:r>
            <a:endParaRPr lang="en-US" dirty="0">
              <a:solidFill>
                <a:schemeClr val="accent6"/>
              </a:solidFill>
            </a:endParaRPr>
          </a:p>
        </p:txBody>
      </p:sp>
      <p:sp>
        <p:nvSpPr>
          <p:cNvPr id="6" name="Rectangle 5"/>
          <p:cNvSpPr/>
          <p:nvPr/>
        </p:nvSpPr>
        <p:spPr>
          <a:xfrm>
            <a:off x="0" y="0"/>
            <a:ext cx="360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input dropdown is used to select one or all launch sites for the pie chart and scatterplot.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pie chart displays one of two things: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For All Sites – the distribution of successful Falcon 9 first stage landings between the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For One Site – the </a:t>
            </a:r>
            <a:r>
              <a:rPr lang="en-US" sz="1800" dirty="0">
                <a:solidFill>
                  <a:schemeClr val="accent3">
                    <a:lumMod val="25000"/>
                  </a:schemeClr>
                </a:solidFill>
                <a:latin typeface="Abadi" panose="020B0604020104020204" pitchFamily="34" charset="0"/>
              </a:rPr>
              <a:t>distribution </a:t>
            </a:r>
            <a:r>
              <a:rPr lang="en-US" sz="1800" dirty="0" smtClean="0">
                <a:solidFill>
                  <a:schemeClr val="accent3">
                    <a:lumMod val="25000"/>
                  </a:schemeClr>
                </a:solidFill>
                <a:latin typeface="Abadi" panose="020B0604020104020204" pitchFamily="34" charset="0"/>
              </a:rPr>
              <a:t>of successful and failed </a:t>
            </a:r>
            <a:r>
              <a:rPr lang="en-US" sz="1800" dirty="0">
                <a:solidFill>
                  <a:schemeClr val="accent3">
                    <a:lumMod val="25000"/>
                  </a:schemeClr>
                </a:solidFill>
                <a:latin typeface="Abadi" panose="020B0604020104020204" pitchFamily="34" charset="0"/>
              </a:rPr>
              <a:t>Falcon 9 first stage </a:t>
            </a:r>
            <a:r>
              <a:rPr lang="en-US" sz="1800" dirty="0" smtClean="0">
                <a:solidFill>
                  <a:schemeClr val="accent3">
                    <a:lumMod val="25000"/>
                  </a:schemeClr>
                </a:solidFill>
                <a:latin typeface="Abadi" panose="020B0604020104020204" pitchFamily="34" charset="0"/>
              </a:rPr>
              <a:t>landings for that site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input slider is used to filter the payload masses for the scatterplot.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scatterplot displays the distribution of </a:t>
            </a:r>
            <a:r>
              <a:rPr lang="en-US" sz="2200" dirty="0">
                <a:solidFill>
                  <a:schemeClr val="accent3">
                    <a:lumMod val="25000"/>
                  </a:schemeClr>
                </a:solidFill>
                <a:latin typeface="Abadi" panose="020B0604020104020204" pitchFamily="34" charset="0"/>
              </a:rPr>
              <a:t>Falcon 9 first stage </a:t>
            </a:r>
            <a:r>
              <a:rPr lang="en-US" sz="2200" dirty="0" smtClean="0">
                <a:solidFill>
                  <a:schemeClr val="accent3">
                    <a:lumMod val="25000"/>
                  </a:schemeClr>
                </a:solidFill>
                <a:latin typeface="Abadi" panose="020B0604020104020204" pitchFamily="34" charset="0"/>
              </a:rPr>
              <a:t>landings split by payload mass, mission outcome and by booster version category.</a:t>
            </a:r>
          </a:p>
          <a:p>
            <a:pPr>
              <a:lnSpc>
                <a:spcPct val="100000"/>
              </a:lnSpc>
              <a:spcBef>
                <a:spcPts val="1400"/>
              </a:spcBef>
            </a:pPr>
            <a:r>
              <a:rPr lang="en-US" sz="2200" dirty="0" smtClean="0">
                <a:latin typeface="Abadi" panose="020B0604020104020204" pitchFamily="34" charset="0"/>
              </a:rPr>
              <a:t>GitHub </a:t>
            </a:r>
            <a:r>
              <a:rPr lang="en-US" sz="2200" dirty="0">
                <a:latin typeface="Abadi" panose="020B0604020104020204" pitchFamily="34" charset="0"/>
              </a:rPr>
              <a:t>URL (</a:t>
            </a:r>
            <a:r>
              <a:rPr lang="en-US" sz="2200" dirty="0" err="1">
                <a:latin typeface="Abadi" panose="020B0604020104020204" pitchFamily="34" charset="0"/>
              </a:rPr>
              <a:t>Dashboad</a:t>
            </a:r>
            <a:r>
              <a:rPr lang="en-US" sz="2200" dirty="0">
                <a:latin typeface="Abadi" panose="020B0604020104020204" pitchFamily="34" charset="0"/>
              </a:rPr>
              <a:t> File</a:t>
            </a:r>
            <a:r>
              <a:rPr lang="en-US" sz="2200" dirty="0" smtClean="0">
                <a:latin typeface="Abadi" panose="020B0604020104020204" pitchFamily="34" charset="0"/>
              </a:rPr>
              <a:t>):</a:t>
            </a:r>
          </a:p>
          <a:p>
            <a:pPr marL="0" indent="0">
              <a:lnSpc>
                <a:spcPct val="100000"/>
              </a:lnSpc>
              <a:spcBef>
                <a:spcPts val="1400"/>
              </a:spcBef>
              <a:buNone/>
            </a:pPr>
            <a:r>
              <a:rPr lang="en-US" sz="1400" dirty="0" smtClean="0">
                <a:latin typeface="Abadi" panose="020B0604020104020204" pitchFamily="34" charset="0"/>
                <a:hlinkClick r:id="rId3"/>
              </a:rPr>
              <a:t>https</a:t>
            </a:r>
            <a:r>
              <a:rPr lang="en-US" sz="1400" dirty="0">
                <a:latin typeface="Abadi" panose="020B0604020104020204" pitchFamily="34" charset="0"/>
                <a:hlinkClick r:id="rId3"/>
              </a:rPr>
              <a:t>://github.com/JonathanMClark/DataScienceCapstone/blob/main/JonathanMClark_spacex_dash_app.py</a:t>
            </a:r>
            <a:endParaRPr lang="en-US" sz="1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C00000"/>
                </a:solidFill>
                <a:latin typeface="Abadi"/>
              </a:rPr>
              <a:t>Build a Dashboard with Plotly Dash</a:t>
            </a:r>
          </a:p>
        </p:txBody>
      </p:sp>
      <p:sp>
        <p:nvSpPr>
          <p:cNvPr id="6" name="Rectangle 5"/>
          <p:cNvSpPr/>
          <p:nvPr/>
        </p:nvSpPr>
        <p:spPr>
          <a:xfrm>
            <a:off x="0" y="0"/>
            <a:ext cx="360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5760000" cy="5040000"/>
          </a:xfrm>
          <a:prstGeom prst="rect">
            <a:avLst/>
          </a:prstGeom>
        </p:spPr>
        <p:txBody>
          <a:bodyPr>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dataset was split into training and testing sets.</a:t>
            </a:r>
          </a:p>
          <a:p>
            <a:pPr>
              <a:lnSpc>
                <a:spcPct val="100000"/>
              </a:lnSpc>
              <a:spcBef>
                <a:spcPts val="1400"/>
              </a:spcBef>
            </a:pPr>
            <a:r>
              <a:rPr lang="en-US" sz="2200" dirty="0" smtClean="0">
                <a:solidFill>
                  <a:schemeClr val="accent3">
                    <a:lumMod val="25000"/>
                  </a:schemeClr>
                </a:solidFill>
                <a:latin typeface="Abadi" panose="020B0604020104020204" pitchFamily="34" charset="0"/>
              </a:rPr>
              <a:t>Logistic </a:t>
            </a:r>
            <a:r>
              <a:rPr lang="en-US" sz="2200" dirty="0">
                <a:solidFill>
                  <a:schemeClr val="accent3">
                    <a:lumMod val="25000"/>
                  </a:schemeClr>
                </a:solidFill>
                <a:latin typeface="Abadi" panose="020B0604020104020204" pitchFamily="34" charset="0"/>
              </a:rPr>
              <a:t>Regression, SVM (Support Vector Machine), Decision Tree, and KNN (k-Nearest Neighbors</a:t>
            </a:r>
            <a:r>
              <a:rPr lang="en-US" sz="2200" dirty="0" smtClean="0">
                <a:solidFill>
                  <a:schemeClr val="accent3">
                    <a:lumMod val="25000"/>
                  </a:schemeClr>
                </a:solidFill>
                <a:latin typeface="Abadi" panose="020B0604020104020204" pitchFamily="34" charset="0"/>
              </a:rPr>
              <a:t>) machine learning models were trained on the training data set.</a:t>
            </a:r>
          </a:p>
          <a:p>
            <a:pPr>
              <a:lnSpc>
                <a:spcPct val="100000"/>
              </a:lnSpc>
              <a:spcBef>
                <a:spcPts val="1400"/>
              </a:spcBef>
            </a:pPr>
            <a:r>
              <a:rPr lang="en-US" sz="2200" dirty="0" smtClean="0">
                <a:solidFill>
                  <a:schemeClr val="accent3">
                    <a:lumMod val="25000"/>
                  </a:schemeClr>
                </a:solidFill>
                <a:latin typeface="Abadi" panose="020B0604020104020204" pitchFamily="34" charset="0"/>
              </a:rPr>
              <a:t>Hyper-parameters were evaluated </a:t>
            </a:r>
            <a:r>
              <a:rPr lang="en-US" sz="2200" dirty="0">
                <a:solidFill>
                  <a:schemeClr val="accent3">
                    <a:lumMod val="25000"/>
                  </a:schemeClr>
                </a:solidFill>
                <a:latin typeface="Abadi" panose="020B0604020104020204" pitchFamily="34" charset="0"/>
              </a:rPr>
              <a:t>using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 and the best </a:t>
            </a:r>
            <a:r>
              <a:rPr lang="en-US" sz="2200" dirty="0">
                <a:solidFill>
                  <a:schemeClr val="accent3">
                    <a:lumMod val="25000"/>
                  </a:schemeClr>
                </a:solidFill>
                <a:latin typeface="Abadi" panose="020B0604020104020204" pitchFamily="34" charset="0"/>
              </a:rPr>
              <a:t>was selected using ‘.</a:t>
            </a:r>
            <a:r>
              <a:rPr lang="en-US" sz="2200" dirty="0" err="1">
                <a:solidFill>
                  <a:schemeClr val="accent3">
                    <a:lumMod val="25000"/>
                  </a:schemeClr>
                </a:solidFill>
                <a:latin typeface="Abadi" panose="020B0604020104020204" pitchFamily="34" charset="0"/>
              </a:rPr>
              <a:t>best_params</a:t>
            </a:r>
            <a:r>
              <a:rPr lang="en-US" sz="2200" dirty="0" smtClean="0">
                <a:solidFill>
                  <a:schemeClr val="accent3">
                    <a:lumMod val="25000"/>
                  </a:schemeClr>
                </a:solidFill>
                <a:latin typeface="Abadi" panose="020B0604020104020204" pitchFamily="34" charset="0"/>
              </a:rPr>
              <a:t>_’.</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the best hyper-parameters, each of the four models were scored on accuracy by using the testing data 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smtClean="0">
                <a:latin typeface="Abadi" panose="020B0604020104020204" pitchFamily="34" charset="0"/>
              </a:rPr>
              <a:t>GitHub </a:t>
            </a:r>
            <a:r>
              <a:rPr lang="en-US" sz="2400" dirty="0">
                <a:latin typeface="Abadi" panose="020B0604020104020204" pitchFamily="34" charset="0"/>
              </a:rPr>
              <a:t>URL (Machine Learning): </a:t>
            </a:r>
            <a:r>
              <a:rPr lang="en-US" sz="1600" dirty="0">
                <a:latin typeface="Abadi" panose="020B0604020104020204" pitchFamily="34" charset="0"/>
                <a:hlinkClick r:id="rId3"/>
              </a:rPr>
              <a:t>https://</a:t>
            </a:r>
            <a:r>
              <a:rPr lang="en-US" sz="1600" dirty="0" smtClean="0">
                <a:latin typeface="Abadi" panose="020B0604020104020204" pitchFamily="34" charset="0"/>
                <a:hlinkClick r:id="rId3"/>
              </a:rPr>
              <a:t>github.com/JonathanMClark/DataScienceCapstone/blob/main/7_Capstone_JonathanMClark_Machine_Learning_Prediction.ipynb</a:t>
            </a:r>
            <a:endParaRPr lang="en-US" sz="1600"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75000"/>
                    <a:lumOff val="25000"/>
                  </a:schemeClr>
                </a:solidFill>
                <a:latin typeface="Abadi"/>
              </a:rPr>
              <a:t>Predictive Analysis (Classification)</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6479999" y="1389600"/>
            <a:ext cx="4680000" cy="360000"/>
          </a:xfrm>
          <a:prstGeom prst="rect">
            <a:avLst/>
          </a:prstGeom>
          <a:ln>
            <a:no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smtClean="0">
                <a:solidFill>
                  <a:srgbClr val="1C7DDB"/>
                </a:solidFill>
                <a:latin typeface="Abadi"/>
              </a:rPr>
              <a:t>Flowchart of Machine Learning</a:t>
            </a:r>
            <a:endParaRPr lang="en-US" dirty="0">
              <a:cs typeface="Calibri"/>
            </a:endParaRPr>
          </a:p>
        </p:txBody>
      </p:sp>
      <p:graphicFrame>
        <p:nvGraphicFramePr>
          <p:cNvPr id="9" name="Diagram 8"/>
          <p:cNvGraphicFramePr/>
          <p:nvPr>
            <p:extLst>
              <p:ext uri="{D42A27DB-BD31-4B8C-83A1-F6EECF244321}">
                <p14:modId xmlns:p14="http://schemas.microsoft.com/office/powerpoint/2010/main" val="2960195519"/>
              </p:ext>
            </p:extLst>
          </p:nvPr>
        </p:nvGraphicFramePr>
        <p:xfrm>
          <a:off x="6480000" y="1800000"/>
          <a:ext cx="4680000" cy="43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p:cNvSpPr/>
          <p:nvPr/>
        </p:nvSpPr>
        <p:spPr>
          <a:xfrm>
            <a:off x="0" y="0"/>
            <a:ext cx="360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varies noticeably with launch </a:t>
            </a:r>
            <a:r>
              <a:rPr lang="en-US" sz="2200" dirty="0">
                <a:solidFill>
                  <a:schemeClr val="accent3">
                    <a:lumMod val="25000"/>
                  </a:schemeClr>
                </a:solidFill>
                <a:latin typeface="Abadi" panose="020B0604020104020204" pitchFamily="34" charset="0"/>
              </a:rPr>
              <a:t>site</a:t>
            </a:r>
            <a:r>
              <a:rPr lang="en-US" sz="2200" dirty="0" smtClean="0">
                <a:solidFill>
                  <a:schemeClr val="accent3">
                    <a:lumMod val="25000"/>
                  </a:schemeClr>
                </a:solidFill>
                <a:latin typeface="Abadi" panose="020B0604020104020204" pitchFamily="34" charset="0"/>
              </a:rPr>
              <a:t>. </a:t>
            </a: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Successful Falcon 9 first stage landings appear to become more prevalent as the flight number increases.</a:t>
            </a: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Flight Number vs. Launch Site</a:t>
            </a:r>
            <a:endParaRPr lang="en-US" dirty="0">
              <a:solidFill>
                <a:schemeClr val="accent2"/>
              </a:solidFill>
            </a:endParaRPr>
          </a:p>
        </p:txBody>
      </p:sp>
      <p:sp>
        <p:nvSpPr>
          <p:cNvPr id="10" name="Content Placeholder 2">
            <a:extLst>
              <a:ext uri="{FF2B5EF4-FFF2-40B4-BE49-F238E27FC236}">
                <a16:creationId xmlns:a16="http://schemas.microsoft.com/office/drawing/2014/main" xmlns="" id="{373827F3-F386-AA4E-80ED-D86DEF8C158D}"/>
              </a:ext>
            </a:extLst>
          </p:cNvPr>
          <p:cNvSpPr txBox="1">
            <a:spLocks/>
          </p:cNvSpPr>
          <p:nvPr/>
        </p:nvSpPr>
        <p:spPr>
          <a:xfrm>
            <a:off x="4680000" y="5040000"/>
            <a:ext cx="6850800" cy="574598"/>
          </a:xfrm>
          <a:prstGeom prst="rect">
            <a:avLst/>
          </a:prstGeom>
          <a:solidFill>
            <a:schemeClr val="bg1"/>
          </a:solidFill>
          <a:ln>
            <a:solidFill>
              <a:schemeClr val="accent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smtClean="0">
                <a:solidFill>
                  <a:schemeClr val="accent3">
                    <a:lumMod val="25000"/>
                  </a:schemeClr>
                </a:solidFill>
                <a:latin typeface="Abadi" panose="020B0604020104020204" pitchFamily="34" charset="0"/>
              </a:rPr>
              <a:t>Falcon 9 first stage </a:t>
            </a:r>
            <a:r>
              <a:rPr lang="en-US" sz="1400" dirty="0" smtClean="0">
                <a:solidFill>
                  <a:srgbClr val="C00000"/>
                </a:solidFill>
                <a:latin typeface="Abadi" panose="020B0604020104020204" pitchFamily="34" charset="0"/>
              </a:rPr>
              <a:t>failed landings</a:t>
            </a:r>
            <a:r>
              <a:rPr lang="en-US" sz="1400" dirty="0" smtClean="0">
                <a:solidFill>
                  <a:schemeClr val="accent3">
                    <a:lumMod val="25000"/>
                  </a:schemeClr>
                </a:solidFill>
                <a:latin typeface="Abadi" panose="020B0604020104020204" pitchFamily="34" charset="0"/>
              </a:rPr>
              <a:t> are indicated by the ‘0’ Class (</a:t>
            </a:r>
            <a:r>
              <a:rPr lang="en-US" sz="1400" dirty="0" smtClean="0">
                <a:solidFill>
                  <a:srgbClr val="C00000"/>
                </a:solidFill>
                <a:latin typeface="Arial" panose="020B0604020202020204" pitchFamily="34" charset="0"/>
                <a:cs typeface="Arial" panose="020B0604020202020204" pitchFamily="34" charset="0"/>
              </a:rPr>
              <a:t>● </a:t>
            </a:r>
            <a:r>
              <a:rPr lang="en-US" sz="1400" dirty="0" smtClean="0">
                <a:solidFill>
                  <a:srgbClr val="C00000"/>
                </a:solidFill>
                <a:latin typeface="Abadi" panose="020B0604020104020204" pitchFamily="34" charset="0"/>
              </a:rPr>
              <a:t>red markers</a:t>
            </a:r>
            <a:r>
              <a:rPr lang="en-US" sz="1400" dirty="0" smtClean="0">
                <a:solidFill>
                  <a:schemeClr val="accent3">
                    <a:lumMod val="25000"/>
                  </a:schemeClr>
                </a:solidFill>
                <a:latin typeface="Abadi" panose="020B0604020104020204" pitchFamily="34" charset="0"/>
              </a:rPr>
              <a:t>) and </a:t>
            </a:r>
            <a:r>
              <a:rPr lang="en-US" sz="1400" dirty="0" smtClean="0">
                <a:solidFill>
                  <a:srgbClr val="009900"/>
                </a:solidFill>
                <a:latin typeface="Abadi" panose="020B0604020104020204" pitchFamily="34" charset="0"/>
              </a:rPr>
              <a:t>successful landings </a:t>
            </a:r>
            <a:r>
              <a:rPr lang="en-US" sz="1400" dirty="0" smtClean="0">
                <a:solidFill>
                  <a:schemeClr val="accent3">
                    <a:lumMod val="25000"/>
                  </a:schemeClr>
                </a:solidFill>
                <a:latin typeface="Abadi" panose="020B0604020104020204" pitchFamily="34" charset="0"/>
              </a:rPr>
              <a:t>by the ‘1’ Class (</a:t>
            </a:r>
            <a:r>
              <a:rPr lang="en-US" sz="1400" dirty="0" smtClean="0">
                <a:solidFill>
                  <a:srgbClr val="009900"/>
                </a:solidFill>
                <a:latin typeface="Arial" panose="020B0604020202020204" pitchFamily="34" charset="0"/>
                <a:cs typeface="Arial" panose="020B0604020202020204" pitchFamily="34" charset="0"/>
              </a:rPr>
              <a:t>●</a:t>
            </a:r>
            <a:r>
              <a:rPr lang="en-US" sz="1400" dirty="0" smtClean="0">
                <a:solidFill>
                  <a:srgbClr val="C00000"/>
                </a:solidFill>
                <a:latin typeface="Arial" panose="020B0604020202020204" pitchFamily="34" charset="0"/>
                <a:cs typeface="Arial" panose="020B0604020202020204" pitchFamily="34" charset="0"/>
              </a:rPr>
              <a:t> </a:t>
            </a:r>
            <a:r>
              <a:rPr lang="en-US" sz="1400" dirty="0" smtClean="0">
                <a:solidFill>
                  <a:srgbClr val="009900"/>
                </a:solidFill>
                <a:latin typeface="Abadi" panose="020B0604020104020204" pitchFamily="34" charset="0"/>
              </a:rPr>
              <a:t>green markers</a:t>
            </a:r>
            <a:r>
              <a:rPr lang="en-US" sz="1400" dirty="0" smtClean="0">
                <a:solidFill>
                  <a:schemeClr val="accent3">
                    <a:lumMod val="25000"/>
                  </a:schemeClr>
                </a:solidFill>
                <a:latin typeface="Abadi" panose="020B0604020104020204" pitchFamily="34" charset="0"/>
              </a:rPr>
              <a:t>).</a:t>
            </a:r>
            <a:endParaRPr lang="en-US" sz="14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3"/>
          <a:stretch>
            <a:fillRect/>
          </a:stretch>
        </p:blipFill>
        <p:spPr>
          <a:xfrm>
            <a:off x="4680000" y="1389600"/>
            <a:ext cx="6840000" cy="3420000"/>
          </a:xfrm>
          <a:prstGeom prst="rect">
            <a:avLst/>
          </a:prstGeom>
          <a:ln>
            <a:solidFill>
              <a:schemeClr val="accent1"/>
            </a:solidFill>
          </a:ln>
        </p:spPr>
      </p:pic>
      <p:sp>
        <p:nvSpPr>
          <p:cNvPr id="8" name="Rectangle 7"/>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For the CCAFS SLC 40 launch site, the payload mass and the landing outcome appear to not be strongly correlated.</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failed landings at the KSC LC 39A launch site are all grouped around a narrow band of payload masses.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Payload vs. Launch Site</a:t>
            </a:r>
          </a:p>
        </p:txBody>
      </p:sp>
      <p:sp>
        <p:nvSpPr>
          <p:cNvPr id="8" name="Content Placeholder 2">
            <a:extLst>
              <a:ext uri="{FF2B5EF4-FFF2-40B4-BE49-F238E27FC236}">
                <a16:creationId xmlns:a16="http://schemas.microsoft.com/office/drawing/2014/main" xmlns="" id="{373827F3-F386-AA4E-80ED-D86DEF8C158D}"/>
              </a:ext>
            </a:extLst>
          </p:cNvPr>
          <p:cNvSpPr txBox="1">
            <a:spLocks/>
          </p:cNvSpPr>
          <p:nvPr/>
        </p:nvSpPr>
        <p:spPr>
          <a:xfrm>
            <a:off x="4680000" y="5040000"/>
            <a:ext cx="6850800" cy="574598"/>
          </a:xfrm>
          <a:prstGeom prst="rect">
            <a:avLst/>
          </a:prstGeom>
          <a:solidFill>
            <a:schemeClr val="bg1"/>
          </a:solidFill>
          <a:ln>
            <a:solidFill>
              <a:schemeClr val="accent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smtClean="0">
                <a:solidFill>
                  <a:schemeClr val="accent3">
                    <a:lumMod val="25000"/>
                  </a:schemeClr>
                </a:solidFill>
                <a:latin typeface="Abadi" panose="020B0604020104020204" pitchFamily="34" charset="0"/>
              </a:rPr>
              <a:t>Falcon 9 first stage </a:t>
            </a:r>
            <a:r>
              <a:rPr lang="en-US" sz="1400" dirty="0" smtClean="0">
                <a:solidFill>
                  <a:srgbClr val="C00000"/>
                </a:solidFill>
                <a:latin typeface="Abadi" panose="020B0604020104020204" pitchFamily="34" charset="0"/>
              </a:rPr>
              <a:t>failed landings</a:t>
            </a:r>
            <a:r>
              <a:rPr lang="en-US" sz="1400" dirty="0" smtClean="0">
                <a:solidFill>
                  <a:schemeClr val="accent3">
                    <a:lumMod val="25000"/>
                  </a:schemeClr>
                </a:solidFill>
                <a:latin typeface="Abadi" panose="020B0604020104020204" pitchFamily="34" charset="0"/>
              </a:rPr>
              <a:t> are indicated by the ‘0’ Class (</a:t>
            </a:r>
            <a:r>
              <a:rPr lang="en-US" sz="1400" dirty="0" smtClean="0">
                <a:solidFill>
                  <a:srgbClr val="C00000"/>
                </a:solidFill>
                <a:latin typeface="Arial" panose="020B0604020202020204" pitchFamily="34" charset="0"/>
                <a:cs typeface="Arial" panose="020B0604020202020204" pitchFamily="34" charset="0"/>
              </a:rPr>
              <a:t>● </a:t>
            </a:r>
            <a:r>
              <a:rPr lang="en-US" sz="1400" dirty="0" smtClean="0">
                <a:solidFill>
                  <a:srgbClr val="C00000"/>
                </a:solidFill>
                <a:latin typeface="Abadi" panose="020B0604020104020204" pitchFamily="34" charset="0"/>
              </a:rPr>
              <a:t>red markers</a:t>
            </a:r>
            <a:r>
              <a:rPr lang="en-US" sz="1400" dirty="0" smtClean="0">
                <a:solidFill>
                  <a:schemeClr val="accent3">
                    <a:lumMod val="25000"/>
                  </a:schemeClr>
                </a:solidFill>
                <a:latin typeface="Abadi" panose="020B0604020104020204" pitchFamily="34" charset="0"/>
              </a:rPr>
              <a:t>) and </a:t>
            </a:r>
            <a:r>
              <a:rPr lang="en-US" sz="1400" dirty="0" smtClean="0">
                <a:solidFill>
                  <a:srgbClr val="009900"/>
                </a:solidFill>
                <a:latin typeface="Abadi" panose="020B0604020104020204" pitchFamily="34" charset="0"/>
              </a:rPr>
              <a:t>successful landings </a:t>
            </a:r>
            <a:r>
              <a:rPr lang="en-US" sz="1400" dirty="0" smtClean="0">
                <a:solidFill>
                  <a:schemeClr val="accent3">
                    <a:lumMod val="25000"/>
                  </a:schemeClr>
                </a:solidFill>
                <a:latin typeface="Abadi" panose="020B0604020104020204" pitchFamily="34" charset="0"/>
              </a:rPr>
              <a:t>by the ‘1’ Class (</a:t>
            </a:r>
            <a:r>
              <a:rPr lang="en-US" sz="1400" dirty="0" smtClean="0">
                <a:solidFill>
                  <a:srgbClr val="009900"/>
                </a:solidFill>
                <a:latin typeface="Arial" panose="020B0604020202020204" pitchFamily="34" charset="0"/>
                <a:cs typeface="Arial" panose="020B0604020202020204" pitchFamily="34" charset="0"/>
              </a:rPr>
              <a:t>●</a:t>
            </a:r>
            <a:r>
              <a:rPr lang="en-US" sz="1400" dirty="0" smtClean="0">
                <a:solidFill>
                  <a:srgbClr val="C00000"/>
                </a:solidFill>
                <a:latin typeface="Arial" panose="020B0604020202020204" pitchFamily="34" charset="0"/>
                <a:cs typeface="Arial" panose="020B0604020202020204" pitchFamily="34" charset="0"/>
              </a:rPr>
              <a:t> </a:t>
            </a:r>
            <a:r>
              <a:rPr lang="en-US" sz="1400" dirty="0" smtClean="0">
                <a:solidFill>
                  <a:srgbClr val="009900"/>
                </a:solidFill>
                <a:latin typeface="Abadi" panose="020B0604020104020204" pitchFamily="34" charset="0"/>
              </a:rPr>
              <a:t>green markers</a:t>
            </a:r>
            <a:r>
              <a:rPr lang="en-US" sz="1400" dirty="0" smtClean="0">
                <a:solidFill>
                  <a:schemeClr val="accent3">
                    <a:lumMod val="25000"/>
                  </a:schemeClr>
                </a:solidFill>
                <a:latin typeface="Abadi" panose="020B0604020104020204" pitchFamily="34" charset="0"/>
              </a:rPr>
              <a:t>).</a:t>
            </a:r>
            <a:endParaRPr lang="en-US" sz="14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4680000" y="1389600"/>
            <a:ext cx="6840000" cy="3420000"/>
          </a:xfrm>
          <a:prstGeom prst="rect">
            <a:avLst/>
          </a:prstGeom>
          <a:ln>
            <a:solidFill>
              <a:schemeClr val="accent1"/>
            </a:solidFill>
          </a:ln>
        </p:spPr>
      </p:pic>
      <p:sp>
        <p:nvSpPr>
          <p:cNvPr id="7" name="Rectangle 6"/>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a:t>
            </a:r>
          </a:p>
          <a:p>
            <a:pPr>
              <a:lnSpc>
                <a:spcPct val="100000"/>
              </a:lnSpc>
              <a:spcBef>
                <a:spcPts val="1400"/>
              </a:spcBef>
            </a:pPr>
            <a:r>
              <a:rPr lang="en-US" sz="2200" dirty="0" smtClean="0">
                <a:solidFill>
                  <a:schemeClr val="accent3">
                    <a:lumMod val="25000"/>
                  </a:schemeClr>
                </a:solidFill>
                <a:latin typeface="Abadi"/>
              </a:rPr>
              <a:t>Introduction</a:t>
            </a:r>
          </a:p>
          <a:p>
            <a:pPr>
              <a:lnSpc>
                <a:spcPct val="100000"/>
              </a:lnSpc>
              <a:spcBef>
                <a:spcPts val="1400"/>
              </a:spcBef>
            </a:pPr>
            <a:r>
              <a:rPr lang="en-US" sz="2200" dirty="0" smtClean="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ES-L1, SSO, HEO and GEO orbits have no failed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SO orbits have no successful first stage landings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Success Rate vs. Orbit Type</a:t>
            </a:r>
            <a:endParaRPr lang="en-US" dirty="0">
              <a:solidFill>
                <a:schemeClr val="accent2"/>
              </a:solidFill>
            </a:endParaRPr>
          </a:p>
        </p:txBody>
      </p:sp>
      <p:pic>
        <p:nvPicPr>
          <p:cNvPr id="2" name="Picture 1"/>
          <p:cNvPicPr>
            <a:picLocks noChangeAspect="1"/>
          </p:cNvPicPr>
          <p:nvPr/>
        </p:nvPicPr>
        <p:blipFill>
          <a:blip r:embed="rId3"/>
          <a:stretch>
            <a:fillRect/>
          </a:stretch>
        </p:blipFill>
        <p:spPr>
          <a:xfrm>
            <a:off x="4680000" y="1389600"/>
            <a:ext cx="6840000" cy="3420000"/>
          </a:xfrm>
          <a:prstGeom prst="rect">
            <a:avLst/>
          </a:prstGeom>
          <a:ln>
            <a:solidFill>
              <a:schemeClr val="accent1"/>
            </a:solidFill>
          </a:ln>
        </p:spPr>
      </p:pic>
      <p:sp>
        <p:nvSpPr>
          <p:cNvPr id="6" name="Rectangle 5"/>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is a correlation between flight number and success rate with larger flight numbers being associated with higher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Flight Number vs. Orbit Type</a:t>
            </a:r>
            <a:endParaRPr lang="en-US" dirty="0">
              <a:solidFill>
                <a:schemeClr val="accent2"/>
              </a:solidFill>
            </a:endParaRPr>
          </a:p>
        </p:txBody>
      </p:sp>
      <p:pic>
        <p:nvPicPr>
          <p:cNvPr id="2" name="Picture 1"/>
          <p:cNvPicPr>
            <a:picLocks noChangeAspect="1"/>
          </p:cNvPicPr>
          <p:nvPr/>
        </p:nvPicPr>
        <p:blipFill>
          <a:blip r:embed="rId3"/>
          <a:stretch>
            <a:fillRect/>
          </a:stretch>
        </p:blipFill>
        <p:spPr>
          <a:xfrm>
            <a:off x="4680000" y="1389600"/>
            <a:ext cx="6840000" cy="3420000"/>
          </a:xfrm>
          <a:prstGeom prst="rect">
            <a:avLst/>
          </a:prstGeom>
          <a:ln>
            <a:solidFill>
              <a:schemeClr val="accent1"/>
            </a:solidFill>
          </a:ln>
        </p:spPr>
      </p:pic>
      <p:sp>
        <p:nvSpPr>
          <p:cNvPr id="6" name="Rectangle 5"/>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Some orbit types have better success rates than others.</a:t>
            </a: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appears to have no obvious correlation with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Payload vs. Orbit Type</a:t>
            </a:r>
            <a:endParaRPr lang="en-US" dirty="0">
              <a:solidFill>
                <a:schemeClr val="accent2"/>
              </a:solidFill>
            </a:endParaRPr>
          </a:p>
        </p:txBody>
      </p:sp>
      <p:pic>
        <p:nvPicPr>
          <p:cNvPr id="9" name="Picture 8"/>
          <p:cNvPicPr>
            <a:picLocks noChangeAspect="1"/>
          </p:cNvPicPr>
          <p:nvPr/>
        </p:nvPicPr>
        <p:blipFill>
          <a:blip r:embed="rId3"/>
          <a:stretch>
            <a:fillRect/>
          </a:stretch>
        </p:blipFill>
        <p:spPr>
          <a:xfrm>
            <a:off x="4680000" y="1389600"/>
            <a:ext cx="6840000" cy="3375667"/>
          </a:xfrm>
          <a:prstGeom prst="rect">
            <a:avLst/>
          </a:prstGeom>
          <a:ln>
            <a:solidFill>
              <a:schemeClr val="accent1"/>
            </a:solidFill>
          </a:ln>
        </p:spPr>
      </p:pic>
      <p:sp>
        <p:nvSpPr>
          <p:cNvPr id="6" name="Rectangle 5"/>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20000" y="1389600"/>
            <a:ext cx="396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rate has increased significantly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Launch Success Yearly Trend</a:t>
            </a:r>
          </a:p>
        </p:txBody>
      </p:sp>
      <p:pic>
        <p:nvPicPr>
          <p:cNvPr id="6" name="Picture 5"/>
          <p:cNvPicPr>
            <a:picLocks noChangeAspect="1"/>
          </p:cNvPicPr>
          <p:nvPr/>
        </p:nvPicPr>
        <p:blipFill>
          <a:blip r:embed="rId3"/>
          <a:stretch>
            <a:fillRect/>
          </a:stretch>
        </p:blipFill>
        <p:spPr>
          <a:xfrm>
            <a:off x="4680000" y="1389600"/>
            <a:ext cx="6840000" cy="4560000"/>
          </a:xfrm>
          <a:prstGeom prst="rect">
            <a:avLst/>
          </a:prstGeom>
          <a:ln>
            <a:solidFill>
              <a:schemeClr val="accent1"/>
            </a:solidFill>
          </a:ln>
        </p:spPr>
      </p:pic>
      <p:sp>
        <p:nvSpPr>
          <p:cNvPr id="7" name="Rectangle 6"/>
          <p:cNvSpPr/>
          <p:nvPr/>
        </p:nvSpPr>
        <p:spPr>
          <a:xfrm>
            <a:off x="0" y="0"/>
            <a:ext cx="36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are the names of the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smtClean="0">
                <a:solidFill>
                  <a:schemeClr val="accent3">
                    <a:lumMod val="25000"/>
                  </a:schemeClr>
                </a:solidFill>
                <a:latin typeface="Abadi" panose="020B0604020104020204" pitchFamily="34" charset="0"/>
              </a:rPr>
              <a:t> There are four unique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All Launch Site Names</a:t>
            </a:r>
          </a:p>
        </p:txBody>
      </p:sp>
      <p:pic>
        <p:nvPicPr>
          <p:cNvPr id="2" name="Picture 1"/>
          <p:cNvPicPr>
            <a:picLocks noChangeAspect="1"/>
          </p:cNvPicPr>
          <p:nvPr/>
        </p:nvPicPr>
        <p:blipFill>
          <a:blip r:embed="rId3"/>
          <a:stretch>
            <a:fillRect/>
          </a:stretch>
        </p:blipFill>
        <p:spPr>
          <a:xfrm>
            <a:off x="2088000" y="2461800"/>
            <a:ext cx="981075" cy="1447800"/>
          </a:xfrm>
          <a:prstGeom prst="rect">
            <a:avLst/>
          </a:prstGeom>
          <a:ln>
            <a:solidFill>
              <a:schemeClr val="accent1"/>
            </a:solidFill>
          </a:ln>
        </p:spPr>
      </p:pic>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009509"/>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 DISTINCT </a:t>
            </a:r>
            <a:r>
              <a:rPr lang="en-US" sz="1400" dirty="0">
                <a:latin typeface="Abadi" panose="020B0604020104020204" pitchFamily="34" charset="0"/>
              </a:rPr>
              <a:t>LAUNCH_SITE</a:t>
            </a:r>
            <a:r>
              <a:rPr lang="en-US" sz="1400" dirty="0">
                <a:solidFill>
                  <a:srgbClr val="009900"/>
                </a:solidFill>
                <a:latin typeface="Abadi" panose="020B0604020104020204" pitchFamily="34" charset="0"/>
              </a:rPr>
              <a:t> FROM </a:t>
            </a:r>
            <a:r>
              <a:rPr lang="en-US" sz="1400" dirty="0">
                <a:latin typeface="Abadi" panose="020B0604020104020204" pitchFamily="34" charset="0"/>
              </a:rPr>
              <a:t>SPACEXDATASET;</a:t>
            </a:r>
            <a:endParaRPr lang="en-US" sz="2000" dirty="0">
              <a:solidFill>
                <a:schemeClr val="accent3">
                  <a:lumMod val="25000"/>
                </a:schemeClr>
              </a:solidFill>
              <a:latin typeface="Abadi" panose="020B0604020104020204" pitchFamily="34" charset="0"/>
            </a:endParaRPr>
          </a:p>
        </p:txBody>
      </p:sp>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Task:</a:t>
            </a:r>
            <a:r>
              <a:rPr lang="en-US" sz="2200" dirty="0" smtClean="0">
                <a:solidFill>
                  <a:schemeClr val="accent3">
                    <a:lumMod val="25000"/>
                  </a:schemeClr>
                </a:solidFill>
                <a:latin typeface="Abadi" panose="020B0604020104020204" pitchFamily="34" charset="0"/>
              </a:rPr>
              <a:t> Find 5 records with launch </a:t>
            </a:r>
            <a:r>
              <a:rPr lang="en-US" sz="2200" dirty="0">
                <a:solidFill>
                  <a:schemeClr val="accent3">
                    <a:lumMod val="25000"/>
                  </a:schemeClr>
                </a:solidFill>
                <a:latin typeface="Abadi" panose="020B0604020104020204" pitchFamily="34" charset="0"/>
              </a:rPr>
              <a:t>sites </a:t>
            </a:r>
            <a:r>
              <a:rPr lang="en-US" sz="2200" dirty="0" smtClean="0">
                <a:solidFill>
                  <a:schemeClr val="accent3">
                    <a:lumMod val="25000"/>
                  </a:schemeClr>
                </a:solidFill>
                <a:latin typeface="Abadi" panose="020B0604020104020204" pitchFamily="34" charset="0"/>
              </a:rPr>
              <a:t>that begin </a:t>
            </a:r>
            <a:r>
              <a:rPr lang="en-US" sz="2200" dirty="0">
                <a:solidFill>
                  <a:schemeClr val="accent3">
                    <a:lumMod val="25000"/>
                  </a:schemeClr>
                </a:solidFill>
                <a:latin typeface="Abadi" panose="020B0604020104020204" pitchFamily="34" charset="0"/>
              </a:rPr>
              <a:t>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smtClean="0">
                <a:solidFill>
                  <a:schemeClr val="accent3">
                    <a:lumMod val="25000"/>
                  </a:schemeClr>
                </a:solidFill>
                <a:latin typeface="Abadi" panose="020B0604020104020204" pitchFamily="34" charset="0"/>
              </a:rPr>
              <a:t> This is a fairly straightforward sampling mechanism used to gain a sense of the data contained in the database 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Launch Site </a:t>
            </a:r>
            <a:r>
              <a:rPr lang="en-US" dirty="0" smtClean="0">
                <a:solidFill>
                  <a:srgbClr val="7030A0"/>
                </a:solidFill>
                <a:latin typeface="Abadi"/>
              </a:rPr>
              <a:t>Names That </a:t>
            </a:r>
            <a:r>
              <a:rPr lang="en-US" dirty="0">
                <a:solidFill>
                  <a:srgbClr val="7030A0"/>
                </a:solidFill>
                <a:latin typeface="Abadi"/>
              </a:rPr>
              <a:t>Begin with 'CCA'</a:t>
            </a:r>
          </a:p>
        </p:txBody>
      </p:sp>
      <p:pic>
        <p:nvPicPr>
          <p:cNvPr id="2" name="Picture 1"/>
          <p:cNvPicPr>
            <a:picLocks noChangeAspect="1"/>
          </p:cNvPicPr>
          <p:nvPr/>
        </p:nvPicPr>
        <p:blipFill>
          <a:blip r:embed="rId3"/>
          <a:stretch>
            <a:fillRect/>
          </a:stretch>
        </p:blipFill>
        <p:spPr>
          <a:xfrm>
            <a:off x="2088000" y="2485967"/>
            <a:ext cx="9346163" cy="1316565"/>
          </a:xfrm>
          <a:prstGeom prst="rect">
            <a:avLst/>
          </a:prstGeom>
          <a:ln>
            <a:solidFill>
              <a:schemeClr val="accent1"/>
            </a:solidFill>
          </a:ln>
        </p:spPr>
      </p:pic>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1977724"/>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a:t>
            </a:r>
            <a:r>
              <a:rPr lang="en-US" sz="1400" dirty="0">
                <a:solidFill>
                  <a:schemeClr val="accent3">
                    <a:lumMod val="25000"/>
                  </a:schemeClr>
                </a:solidFill>
                <a:latin typeface="Abadi" panose="020B0604020104020204" pitchFamily="34" charset="0"/>
              </a:rPr>
              <a:t> *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launch_site</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LIKE</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'CCA%' </a:t>
            </a:r>
            <a:r>
              <a:rPr lang="en-US" sz="1400" dirty="0">
                <a:solidFill>
                  <a:srgbClr val="009900"/>
                </a:solidFill>
                <a:latin typeface="Abadi" panose="020B0604020104020204" pitchFamily="34" charset="0"/>
              </a:rPr>
              <a:t>LIMIT</a:t>
            </a:r>
            <a:r>
              <a:rPr lang="en-US" sz="1400" dirty="0">
                <a:solidFill>
                  <a:schemeClr val="accent3">
                    <a:lumMod val="25000"/>
                  </a:schemeClr>
                </a:solidFill>
                <a:latin typeface="Abadi" panose="020B0604020104020204" pitchFamily="34" charset="0"/>
              </a:rPr>
              <a:t> 5;</a:t>
            </a:r>
            <a:endParaRPr lang="en-US" sz="2000" dirty="0">
              <a:solidFill>
                <a:schemeClr val="accent3">
                  <a:lumMod val="25000"/>
                </a:schemeClr>
              </a:solidFill>
              <a:latin typeface="Abadi" panose="020B0604020104020204" pitchFamily="34" charset="0"/>
            </a:endParaRPr>
          </a:p>
        </p:txBody>
      </p:sp>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19999"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is 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is 48,213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Total Payload Mass</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1954495"/>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 </a:t>
            </a:r>
            <a:r>
              <a:rPr lang="en-US" sz="1400" dirty="0">
                <a:solidFill>
                  <a:schemeClr val="accent3">
                    <a:lumMod val="25000"/>
                  </a:schemeClr>
                </a:solidFill>
                <a:latin typeface="Abadi" panose="020B0604020104020204" pitchFamily="34" charset="0"/>
              </a:rPr>
              <a:t>sum(</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a:t>
            </a:r>
            <a:r>
              <a:rPr lang="en-US" sz="1400" dirty="0">
                <a:solidFill>
                  <a:srgbClr val="009900"/>
                </a:solidFill>
                <a:latin typeface="Abadi" panose="020B0604020104020204" pitchFamily="34" charset="0"/>
              </a:rPr>
              <a:t>AS</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"Total Payload Mass (kg)"</a:t>
            </a:r>
            <a:r>
              <a:rPr lang="en-US" sz="1400" dirty="0">
                <a:solidFill>
                  <a:schemeClr val="accent3">
                    <a:lumMod val="25000"/>
                  </a:schemeClr>
                </a:solidFill>
                <a:latin typeface="Abadi" panose="020B0604020104020204" pitchFamily="34" charset="0"/>
              </a:rPr>
              <a:t> </a:t>
            </a:r>
            <a:r>
              <a:rPr lang="en-US" sz="1400" dirty="0" smtClean="0">
                <a:solidFill>
                  <a:srgbClr val="009900"/>
                </a:solidFill>
                <a:latin typeface="Abadi" panose="020B0604020104020204" pitchFamily="34" charset="0"/>
              </a:rPr>
              <a:t>FROM </a:t>
            </a:r>
            <a:r>
              <a:rPr lang="en-US" sz="1400" dirty="0">
                <a:solidFill>
                  <a:schemeClr val="accent3">
                    <a:lumMod val="25000"/>
                  </a:schemeClr>
                </a:solidFill>
                <a:latin typeface="Abadi" panose="020B0604020104020204" pitchFamily="34" charset="0"/>
              </a:rPr>
              <a:t>SPACEXDATASET </a:t>
            </a:r>
            <a:r>
              <a:rPr lang="en-US" sz="1400" dirty="0">
                <a:solidFill>
                  <a:srgbClr val="009900"/>
                </a:solidFill>
                <a:latin typeface="Abadi" panose="020B0604020104020204" pitchFamily="34" charset="0"/>
              </a:rPr>
              <a:t>WHERE </a:t>
            </a:r>
            <a:r>
              <a:rPr lang="en-US" sz="1400" dirty="0">
                <a:solidFill>
                  <a:schemeClr val="accent3">
                    <a:lumMod val="25000"/>
                  </a:schemeClr>
                </a:solidFill>
                <a:latin typeface="Abadi" panose="020B0604020104020204" pitchFamily="34" charset="0"/>
              </a:rPr>
              <a:t>customer </a:t>
            </a:r>
            <a:r>
              <a:rPr lang="en-US" sz="1400" dirty="0">
                <a:solidFill>
                  <a:srgbClr val="009900"/>
                </a:solidFill>
                <a:latin typeface="Abadi" panose="020B0604020104020204" pitchFamily="34" charset="0"/>
              </a:rPr>
              <a:t>LIKE </a:t>
            </a:r>
            <a:r>
              <a:rPr lang="en-US" sz="1400" dirty="0">
                <a:solidFill>
                  <a:srgbClr val="DA4646"/>
                </a:solidFill>
                <a:latin typeface="Abadi" panose="020B0604020104020204" pitchFamily="34" charset="0"/>
              </a:rPr>
              <a:t>'%NASA (CRS)%'</a:t>
            </a:r>
            <a:r>
              <a:rPr lang="en-US" sz="14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3"/>
          <a:stretch>
            <a:fillRect/>
          </a:stretch>
        </p:blipFill>
        <p:spPr>
          <a:xfrm>
            <a:off x="2088000" y="2571750"/>
            <a:ext cx="1543050" cy="571500"/>
          </a:xfrm>
          <a:prstGeom prst="rect">
            <a:avLst/>
          </a:prstGeom>
          <a:ln>
            <a:solidFill>
              <a:schemeClr val="accent1"/>
            </a:solidFill>
          </a:ln>
        </p:spPr>
      </p:pic>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is </a:t>
            </a:r>
            <a:r>
              <a:rPr lang="en-US" sz="2200" dirty="0">
                <a:solidFill>
                  <a:schemeClr val="accent3">
                    <a:lumMod val="25000"/>
                  </a:schemeClr>
                </a:solidFill>
                <a:latin typeface="Abadi" panose="020B0604020104020204" pitchFamily="34" charset="0"/>
              </a:rPr>
              <a:t>the average payload mass carried by booster version F9 </a:t>
            </a:r>
            <a:r>
              <a:rPr lang="en-US" sz="2200" dirty="0" smtClean="0">
                <a:solidFill>
                  <a:schemeClr val="accent3">
                    <a:lumMod val="25000"/>
                  </a:schemeClr>
                </a:solidFill>
                <a:latin typeface="Abadi" panose="020B0604020104020204" pitchFamily="34" charset="0"/>
              </a:rPr>
              <a:t>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a:solidFill>
                  <a:schemeClr val="accent3">
                    <a:lumMod val="25000"/>
                  </a:schemeClr>
                </a:solidFill>
                <a:latin typeface="Abadi" panose="020B0604020104020204" pitchFamily="34" charset="0"/>
              </a:rPr>
              <a:t> </a:t>
            </a:r>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average payload mass carried by booster version F9 </a:t>
            </a:r>
            <a:r>
              <a:rPr lang="en-US" sz="2000" dirty="0" smtClean="0">
                <a:solidFill>
                  <a:schemeClr val="accent3">
                    <a:lumMod val="25000"/>
                  </a:schemeClr>
                </a:solidFill>
                <a:latin typeface="Abadi" panose="020B0604020104020204" pitchFamily="34" charset="0"/>
              </a:rPr>
              <a:t>v1.1 is 2,928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Average Payload Mass by F9 v1.1</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1899076"/>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 </a:t>
            </a:r>
            <a:r>
              <a:rPr lang="en-US" sz="1400" dirty="0">
                <a:solidFill>
                  <a:schemeClr val="accent3">
                    <a:lumMod val="25000"/>
                  </a:schemeClr>
                </a:solidFill>
                <a:latin typeface="Abadi" panose="020B0604020104020204" pitchFamily="34" charset="0"/>
              </a:rPr>
              <a:t>sum(</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 count(</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a:t>
            </a:r>
            <a:r>
              <a:rPr lang="en-US" sz="1400" dirty="0">
                <a:solidFill>
                  <a:srgbClr val="009900"/>
                </a:solidFill>
                <a:latin typeface="Abadi" panose="020B0604020104020204" pitchFamily="34" charset="0"/>
              </a:rPr>
              <a:t>AS</a:t>
            </a:r>
            <a:r>
              <a:rPr lang="en-US" sz="1400" dirty="0">
                <a:solidFill>
                  <a:schemeClr val="accent3">
                    <a:lumMod val="25000"/>
                  </a:schemeClr>
                </a:solidFill>
                <a:latin typeface="Abadi" panose="020B0604020104020204" pitchFamily="34" charset="0"/>
              </a:rPr>
              <a:t> </a:t>
            </a:r>
            <a:r>
              <a:rPr lang="en-US" sz="1400" dirty="0" smtClean="0">
                <a:solidFill>
                  <a:srgbClr val="DA4646"/>
                </a:solidFill>
                <a:latin typeface="Abadi" panose="020B0604020104020204" pitchFamily="34" charset="0"/>
              </a:rPr>
              <a:t>“Average </a:t>
            </a:r>
            <a:r>
              <a:rPr lang="en-US" sz="1400" dirty="0">
                <a:solidFill>
                  <a:srgbClr val="DA4646"/>
                </a:solidFill>
                <a:latin typeface="Abadi" panose="020B0604020104020204" pitchFamily="34" charset="0"/>
              </a:rPr>
              <a:t>Payload Mass (kg)"</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FROM </a:t>
            </a:r>
            <a:r>
              <a:rPr lang="en-US" sz="1400" dirty="0">
                <a:solidFill>
                  <a:schemeClr val="accent3">
                    <a:lumMod val="25000"/>
                  </a:schemeClr>
                </a:solidFill>
                <a:latin typeface="Abadi" panose="020B0604020104020204" pitchFamily="34" charset="0"/>
              </a:rPr>
              <a:t>SPACEXDATASET </a:t>
            </a:r>
            <a:r>
              <a:rPr lang="en-US" sz="1400" dirty="0">
                <a:solidFill>
                  <a:srgbClr val="009900"/>
                </a:solidFill>
                <a:latin typeface="Abadi" panose="020B0604020104020204" pitchFamily="34" charset="0"/>
              </a:rPr>
              <a:t>WHERE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LIKE </a:t>
            </a:r>
            <a:r>
              <a:rPr lang="en-US" sz="1400" dirty="0">
                <a:solidFill>
                  <a:srgbClr val="DA4646"/>
                </a:solidFill>
                <a:latin typeface="Abadi" panose="020B0604020104020204" pitchFamily="34" charset="0"/>
              </a:rPr>
              <a:t>'F9 v1.1'</a:t>
            </a:r>
            <a:r>
              <a:rPr lang="en-US" sz="1400" dirty="0">
                <a:solidFill>
                  <a:schemeClr val="accent3">
                    <a:lumMod val="25000"/>
                  </a:schemeClr>
                </a:solidFill>
                <a:latin typeface="Abadi" panose="020B0604020104020204" pitchFamily="34" charset="0"/>
              </a:rPr>
              <a:t>;</a:t>
            </a:r>
          </a:p>
        </p:txBody>
      </p:sp>
      <p:pic>
        <p:nvPicPr>
          <p:cNvPr id="6" name="Picture 5"/>
          <p:cNvPicPr>
            <a:picLocks noChangeAspect="1"/>
          </p:cNvPicPr>
          <p:nvPr/>
        </p:nvPicPr>
        <p:blipFill>
          <a:blip r:embed="rId3"/>
          <a:stretch>
            <a:fillRect/>
          </a:stretch>
        </p:blipFill>
        <p:spPr>
          <a:xfrm>
            <a:off x="2088000" y="2560302"/>
            <a:ext cx="1743075" cy="552450"/>
          </a:xfrm>
          <a:prstGeom prst="rect">
            <a:avLst/>
          </a:prstGeom>
          <a:ln>
            <a:solidFill>
              <a:schemeClr val="accent1"/>
            </a:solidFill>
          </a:ln>
        </p:spPr>
      </p:pic>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lIns="91440" tIns="45720" rIns="91440" bIns="45720" anchor="t">
            <a:normAutofit/>
          </a:bodyPr>
          <a:lstStyle/>
          <a:p>
            <a:pPr>
              <a:lnSpc>
                <a:spcPct val="100000"/>
              </a:lnSpc>
              <a:spcBef>
                <a:spcPts val="1400"/>
              </a:spcBef>
            </a:pPr>
            <a:r>
              <a:rPr lang="en-US" sz="2200" b="1" dirty="0" smtClean="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On which date </a:t>
            </a:r>
            <a:r>
              <a:rPr lang="en-US" sz="2200" dirty="0" smtClean="0">
                <a:solidFill>
                  <a:schemeClr val="accent3">
                    <a:lumMod val="25000"/>
                  </a:schemeClr>
                </a:solidFill>
                <a:latin typeface="Abadi"/>
              </a:rPr>
              <a:t>did the </a:t>
            </a:r>
            <a:r>
              <a:rPr lang="en-US" sz="2200" dirty="0">
                <a:solidFill>
                  <a:schemeClr val="accent3">
                    <a:lumMod val="25000"/>
                  </a:schemeClr>
                </a:solidFill>
                <a:latin typeface="Abadi"/>
              </a:rPr>
              <a:t>first successful landing outcome on ground </a:t>
            </a:r>
            <a:r>
              <a:rPr lang="en-US" sz="2200" dirty="0" smtClean="0">
                <a:solidFill>
                  <a:schemeClr val="accent3">
                    <a:lumMod val="25000"/>
                  </a:schemeClr>
                </a:solidFill>
                <a:latin typeface="Abadi"/>
              </a:rPr>
              <a:t>pad occur?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smtClean="0">
                <a:solidFill>
                  <a:schemeClr val="accent3">
                    <a:lumMod val="25000"/>
                  </a:schemeClr>
                </a:solidFill>
                <a:latin typeface="Abadi" panose="020B0604020104020204" pitchFamily="34" charset="0"/>
              </a:rPr>
              <a:t> The first successful landing outcome on ground pad occurred on December 22, 2015.</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2088000" y="2854148"/>
            <a:ext cx="2457450" cy="552450"/>
          </a:xfrm>
          <a:prstGeom prst="rect">
            <a:avLst/>
          </a:prstGeom>
          <a:ln>
            <a:solidFill>
              <a:schemeClr val="accent1"/>
            </a:solidFill>
          </a:ln>
        </p:spPr>
      </p:pic>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267567"/>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a:t>
            </a:r>
            <a:r>
              <a:rPr lang="en-US" sz="1400" dirty="0">
                <a:solidFill>
                  <a:schemeClr val="accent3">
                    <a:lumMod val="25000"/>
                  </a:schemeClr>
                </a:solidFill>
                <a:latin typeface="Abadi" panose="020B0604020104020204" pitchFamily="34" charset="0"/>
              </a:rPr>
              <a:t> min(DATE) </a:t>
            </a:r>
            <a:r>
              <a:rPr lang="en-US" sz="1400" dirty="0">
                <a:solidFill>
                  <a:srgbClr val="009900"/>
                </a:solidFill>
                <a:latin typeface="Abadi" panose="020B0604020104020204" pitchFamily="34" charset="0"/>
              </a:rPr>
              <a:t>AS</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"First Successful Landing Outcome Date"</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landing</a:t>
            </a:r>
            <a:r>
              <a:rPr lang="en-US" sz="1400" dirty="0">
                <a:solidFill>
                  <a:schemeClr val="accent3">
                    <a:lumMod val="25000"/>
                  </a:schemeClr>
                </a:solidFill>
                <a:latin typeface="Abadi" panose="020B0604020104020204" pitchFamily="34" charset="0"/>
              </a:rPr>
              <a:t>__</a:t>
            </a:r>
            <a:r>
              <a:rPr lang="en-US" sz="1400" dirty="0" smtClean="0">
                <a:solidFill>
                  <a:schemeClr val="accent3">
                    <a:lumMod val="25000"/>
                  </a:schemeClr>
                </a:solidFill>
                <a:latin typeface="Abadi" panose="020B0604020104020204" pitchFamily="34" charset="0"/>
              </a:rPr>
              <a:t>outcome </a:t>
            </a:r>
            <a:r>
              <a:rPr lang="en-US" sz="1400" dirty="0">
                <a:solidFill>
                  <a:srgbClr val="009900"/>
                </a:solidFill>
                <a:latin typeface="Abadi" panose="020B0604020104020204" pitchFamily="34" charset="0"/>
              </a:rPr>
              <a:t>LIKE</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a:t>
            </a:r>
            <a:r>
              <a:rPr lang="en-US" sz="1400" dirty="0" smtClean="0">
                <a:solidFill>
                  <a:srgbClr val="DA4646"/>
                </a:solidFill>
                <a:latin typeface="Abadi" panose="020B0604020104020204" pitchFamily="34" charset="0"/>
              </a:rPr>
              <a:t>Success </a:t>
            </a:r>
            <a:r>
              <a:rPr lang="en-US" sz="1400" dirty="0">
                <a:solidFill>
                  <a:srgbClr val="DA4646"/>
                </a:solidFill>
                <a:latin typeface="Abadi" panose="020B0604020104020204" pitchFamily="34" charset="0"/>
              </a:rPr>
              <a:t>(ground pad</a:t>
            </a:r>
            <a:r>
              <a:rPr lang="en-US" sz="1400" dirty="0" smtClean="0">
                <a:solidFill>
                  <a:srgbClr val="DA4646"/>
                </a:solidFill>
                <a:latin typeface="Abadi" panose="020B0604020104020204" pitchFamily="34" charset="0"/>
              </a:rPr>
              <a:t>)'</a:t>
            </a:r>
            <a:r>
              <a:rPr lang="en-US" sz="1400" dirty="0" smtClean="0">
                <a:solidFill>
                  <a:schemeClr val="accent3">
                    <a:lumMod val="25000"/>
                  </a:schemeClr>
                </a:solidFill>
                <a:latin typeface="Abadi" panose="020B0604020104020204" pitchFamily="34" charset="0"/>
              </a:rPr>
              <a:t>;</a:t>
            </a:r>
            <a:endParaRPr lang="en-US" sz="1400" dirty="0">
              <a:solidFill>
                <a:schemeClr val="accent3">
                  <a:lumMod val="25000"/>
                </a:schemeClr>
              </a:solidFill>
              <a:latin typeface="Abadi" panose="020B0604020104020204" pitchFamily="34" charset="0"/>
            </a:endParaRPr>
          </a:p>
        </p:txBody>
      </p:sp>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lIns="91440" tIns="45720" rIns="91440" bIns="45720" anchor="t">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are the </a:t>
            </a:r>
            <a:r>
              <a:rPr lang="en-US" sz="2200" dirty="0">
                <a:solidFill>
                  <a:schemeClr val="accent3">
                    <a:lumMod val="25000"/>
                  </a:schemeClr>
                </a:solidFill>
                <a:latin typeface="Abadi"/>
              </a:rPr>
              <a:t>names of </a:t>
            </a:r>
            <a:r>
              <a:rPr lang="en-US" sz="2200" dirty="0" smtClean="0">
                <a:solidFill>
                  <a:schemeClr val="accent3">
                    <a:lumMod val="25000"/>
                  </a:schemeClr>
                </a:solidFill>
                <a:latin typeface="Abadi"/>
              </a:rPr>
              <a:t>the boosters </a:t>
            </a:r>
            <a:r>
              <a:rPr lang="en-US" sz="2200" dirty="0">
                <a:solidFill>
                  <a:schemeClr val="accent3">
                    <a:lumMod val="25000"/>
                  </a:schemeClr>
                </a:solidFill>
                <a:latin typeface="Abadi"/>
              </a:rPr>
              <a:t>which have successfully landed on drone ship and had </a:t>
            </a:r>
            <a:r>
              <a:rPr lang="en-US" sz="2200" dirty="0" smtClean="0">
                <a:solidFill>
                  <a:schemeClr val="accent3">
                    <a:lumMod val="25000"/>
                  </a:schemeClr>
                </a:solidFill>
                <a:latin typeface="Abadi"/>
              </a:rPr>
              <a:t>a payload </a:t>
            </a:r>
            <a:r>
              <a:rPr lang="en-US" sz="2200" dirty="0">
                <a:solidFill>
                  <a:schemeClr val="accent3">
                    <a:lumMod val="25000"/>
                  </a:schemeClr>
                </a:solidFill>
                <a:latin typeface="Abadi"/>
              </a:rPr>
              <a:t>mass greater than 4000 but less than </a:t>
            </a:r>
            <a:r>
              <a:rPr lang="en-US" sz="2200" dirty="0" smtClean="0">
                <a:solidFill>
                  <a:schemeClr val="accent3">
                    <a:lumMod val="25000"/>
                  </a:schemeClr>
                </a:solidFill>
                <a:latin typeface="Abadi"/>
              </a:rPr>
              <a:t>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a:t>
            </a:r>
            <a:r>
              <a:rPr lang="en-US" sz="2200" dirty="0" smtClean="0">
                <a:solidFill>
                  <a:schemeClr val="accent3">
                    <a:lumMod val="25000"/>
                  </a:schemeClr>
                </a:solidFill>
                <a:latin typeface="Abadi" panose="020B0604020104020204" pitchFamily="34" charset="0"/>
              </a:rPr>
              <a:t> The four booster versions that have successfully landed on drone ship with a payload mass greater than 4,000 kg but less than 6,000 kg are listed above.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2088000" y="2813568"/>
            <a:ext cx="1133475" cy="1352550"/>
          </a:xfrm>
          <a:prstGeom prst="rect">
            <a:avLst/>
          </a:prstGeom>
          <a:ln>
            <a:solidFill>
              <a:schemeClr val="accent1"/>
            </a:solidFill>
          </a:ln>
        </p:spPr>
      </p:pic>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257965"/>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 DISTINCT </a:t>
            </a:r>
            <a:r>
              <a:rPr lang="en-US" sz="1400" dirty="0" err="1">
                <a:solidFill>
                  <a:schemeClr val="accent3">
                    <a:lumMod val="25000"/>
                  </a:schemeClr>
                </a:solidFill>
                <a:latin typeface="Abadi" panose="020B0604020104020204" pitchFamily="34" charset="0"/>
              </a:rPr>
              <a:t>booster_version</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landing__outcome = </a:t>
            </a:r>
            <a:r>
              <a:rPr lang="en-US" sz="1400" dirty="0">
                <a:solidFill>
                  <a:srgbClr val="DA4646"/>
                </a:solidFill>
                <a:latin typeface="Abadi" panose="020B0604020104020204" pitchFamily="34" charset="0"/>
              </a:rPr>
              <a:t>'Success (drone ship)'</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and</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a:t>
            </a:r>
            <a:r>
              <a:rPr lang="en-US" sz="1400" dirty="0">
                <a:solidFill>
                  <a:srgbClr val="009900"/>
                </a:solidFill>
                <a:latin typeface="Abadi" panose="020B0604020104020204" pitchFamily="34" charset="0"/>
              </a:rPr>
              <a:t>BETWEEN</a:t>
            </a:r>
            <a:r>
              <a:rPr lang="en-US" sz="1400" dirty="0">
                <a:solidFill>
                  <a:schemeClr val="accent3">
                    <a:lumMod val="25000"/>
                  </a:schemeClr>
                </a:solidFill>
                <a:latin typeface="Abadi" panose="020B0604020104020204" pitchFamily="34" charset="0"/>
              </a:rPr>
              <a:t> 4000 </a:t>
            </a:r>
            <a:r>
              <a:rPr lang="en-US" sz="1400" dirty="0">
                <a:solidFill>
                  <a:srgbClr val="009900"/>
                </a:solidFill>
                <a:latin typeface="Abadi" panose="020B0604020104020204" pitchFamily="34" charset="0"/>
              </a:rPr>
              <a:t>and</a:t>
            </a:r>
            <a:r>
              <a:rPr lang="en-US" sz="1400" dirty="0">
                <a:solidFill>
                  <a:schemeClr val="accent3">
                    <a:lumMod val="25000"/>
                  </a:schemeClr>
                </a:solidFill>
                <a:latin typeface="Abadi" panose="020B0604020104020204" pitchFamily="34" charset="0"/>
              </a:rPr>
              <a:t> 6000;</a:t>
            </a:r>
          </a:p>
        </p:txBody>
      </p:sp>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xmlns="" id="{79EF1473-3ADD-43F1-A495-57AAB7FD902F}"/>
              </a:ext>
            </a:extLst>
          </p:cNvPr>
          <p:cNvSpPr txBox="1">
            <a:spLocks/>
          </p:cNvSpPr>
          <p:nvPr/>
        </p:nvSpPr>
        <p:spPr>
          <a:xfrm>
            <a:off x="720000" y="1389600"/>
            <a:ext cx="10800000" cy="5040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was collected from the SpaceX public API and publically available data on Wikipedia. Data wrangling included extracting launch outcome information to serve as the dependent variable in the Machine Learning models.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SQL queries and data visualizations (static plots, interactive maps, and an interactive dashboard) were created to discover insights about the data set and answer questions.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was pursued using Logistic Regression</a:t>
            </a:r>
            <a:r>
              <a:rPr lang="en-US" sz="1800" dirty="0">
                <a:solidFill>
                  <a:schemeClr val="accent3">
                    <a:lumMod val="25000"/>
                  </a:schemeClr>
                </a:solidFill>
                <a:latin typeface="Abadi" panose="020B0604020104020204" pitchFamily="34" charset="0"/>
              </a:rPr>
              <a:t>, SVM (Support Vector Machine), Decision Tree, and KNN (k-Nearest Neighbors) Machine Learning models</a:t>
            </a:r>
            <a:r>
              <a:rPr lang="en-US" sz="18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data include info about flight number, </a:t>
            </a:r>
            <a:r>
              <a:rPr lang="en-US" sz="1800" dirty="0">
                <a:solidFill>
                  <a:schemeClr val="accent3">
                    <a:lumMod val="25000"/>
                  </a:schemeClr>
                </a:solidFill>
                <a:latin typeface="Abadi" panose="020B0604020104020204" pitchFamily="34" charset="0"/>
              </a:rPr>
              <a:t>date of launch, </a:t>
            </a:r>
            <a:r>
              <a:rPr lang="en-US" sz="1800" dirty="0" smtClean="0">
                <a:solidFill>
                  <a:schemeClr val="accent3">
                    <a:lumMod val="25000"/>
                  </a:schemeClr>
                </a:solidFill>
                <a:latin typeface="Abadi" panose="020B0604020104020204" pitchFamily="34" charset="0"/>
              </a:rPr>
              <a:t>payload mass, orbit type, launch site, mission outcome and other variables.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Logistic </a:t>
            </a:r>
            <a:r>
              <a:rPr lang="en-US" sz="1800" dirty="0">
                <a:solidFill>
                  <a:schemeClr val="accent3">
                    <a:lumMod val="25000"/>
                  </a:schemeClr>
                </a:solidFill>
                <a:latin typeface="Abadi" panose="020B0604020104020204" pitchFamily="34" charset="0"/>
              </a:rPr>
              <a:t>Regression, SVM (Support Vector Machine), </a:t>
            </a:r>
            <a:r>
              <a:rPr lang="en-US" sz="1800" dirty="0" smtClean="0">
                <a:solidFill>
                  <a:schemeClr val="accent3">
                    <a:lumMod val="25000"/>
                  </a:schemeClr>
                </a:solidFill>
                <a:latin typeface="Abadi" panose="020B0604020104020204" pitchFamily="34" charset="0"/>
              </a:rPr>
              <a:t>and </a:t>
            </a:r>
            <a:r>
              <a:rPr lang="en-US" sz="1800" dirty="0">
                <a:solidFill>
                  <a:schemeClr val="accent3">
                    <a:lumMod val="25000"/>
                  </a:schemeClr>
                </a:solidFill>
                <a:latin typeface="Abadi" panose="020B0604020104020204" pitchFamily="34" charset="0"/>
              </a:rPr>
              <a:t>KNN (k-Nearest Neighbors</a:t>
            </a:r>
            <a:r>
              <a:rPr lang="en-US" sz="1800" dirty="0" smtClean="0">
                <a:solidFill>
                  <a:schemeClr val="accent3">
                    <a:lumMod val="25000"/>
                  </a:schemeClr>
                </a:solidFill>
                <a:latin typeface="Abadi" panose="020B0604020104020204" pitchFamily="34" charset="0"/>
              </a:rPr>
              <a:t>) all perform equally well for Machine Learning models on this dataset.</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was </a:t>
            </a:r>
            <a:r>
              <a:rPr lang="en-US" sz="2200" dirty="0">
                <a:solidFill>
                  <a:schemeClr val="accent3">
                    <a:lumMod val="25000"/>
                  </a:schemeClr>
                </a:solidFill>
                <a:latin typeface="Abadi" panose="020B0604020104020204" pitchFamily="34" charset="0"/>
              </a:rPr>
              <a:t>the total number of successful and </a:t>
            </a:r>
            <a:r>
              <a:rPr lang="en-US" sz="2200" dirty="0" smtClean="0">
                <a:solidFill>
                  <a:schemeClr val="accent3">
                    <a:lumMod val="25000"/>
                  </a:schemeClr>
                </a:solidFill>
                <a:latin typeface="Abadi" panose="020B0604020104020204" pitchFamily="34" charset="0"/>
              </a:rPr>
              <a:t>failed </a:t>
            </a:r>
            <a:r>
              <a:rPr lang="en-US" sz="2200" dirty="0">
                <a:solidFill>
                  <a:schemeClr val="accent3">
                    <a:lumMod val="25000"/>
                  </a:schemeClr>
                </a:solidFill>
                <a:latin typeface="Abadi" panose="020B0604020104020204" pitchFamily="34" charset="0"/>
              </a:rPr>
              <a:t>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b="1" dirty="0" smtClean="0">
              <a:solidFill>
                <a:srgbClr val="0B49CB"/>
              </a:solidFill>
              <a:latin typeface="Abadi" panose="020B0604020104020204" pitchFamily="34" charset="0"/>
            </a:endParaRPr>
          </a:p>
          <a:p>
            <a:pPr>
              <a:lnSpc>
                <a:spcPct val="100000"/>
              </a:lnSpc>
              <a:spcBef>
                <a:spcPts val="1400"/>
              </a:spcBef>
            </a:pPr>
            <a:r>
              <a:rPr lang="en-US" sz="2200" b="1" dirty="0" smtClean="0">
                <a:solidFill>
                  <a:srgbClr val="0B49CB"/>
                </a:solidFill>
                <a:latin typeface="Abadi" panose="020B0604020104020204" pitchFamily="34" charset="0"/>
              </a:rPr>
              <a:t>Explanation</a:t>
            </a:r>
            <a:r>
              <a:rPr lang="en-US" sz="2200" b="1" dirty="0">
                <a:solidFill>
                  <a:srgbClr val="0B49CB"/>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 There </a:t>
            </a:r>
            <a:r>
              <a:rPr lang="en-US" sz="2200" dirty="0">
                <a:solidFill>
                  <a:schemeClr val="accent3">
                    <a:lumMod val="25000"/>
                  </a:schemeClr>
                </a:solidFill>
                <a:latin typeface="Abadi" panose="020B0604020104020204" pitchFamily="34" charset="0"/>
              </a:rPr>
              <a:t>were 61 successful and 40 failed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Total Number of Successful and </a:t>
            </a:r>
            <a:r>
              <a:rPr lang="en-US" dirty="0" smtClean="0">
                <a:solidFill>
                  <a:srgbClr val="7030A0"/>
                </a:solidFill>
                <a:latin typeface="Abadi"/>
              </a:rPr>
              <a:t>Failure</a:t>
            </a:r>
            <a:r>
              <a:rPr lang="en-US" dirty="0">
                <a:solidFill>
                  <a:srgbClr val="7030A0"/>
                </a:solidFill>
                <a:latin typeface="Abadi"/>
              </a:rPr>
              <a:t> Mission Outcomes</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1880836"/>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smtClean="0">
                <a:solidFill>
                  <a:srgbClr val="009900"/>
                </a:solidFill>
                <a:latin typeface="Abadi" panose="020B0604020104020204" pitchFamily="34" charset="0"/>
              </a:rPr>
              <a:t>SELECT </a:t>
            </a:r>
            <a:r>
              <a:rPr lang="en-US" sz="1400" dirty="0" smtClean="0">
                <a:solidFill>
                  <a:schemeClr val="accent3">
                    <a:lumMod val="25000"/>
                  </a:schemeClr>
                </a:solidFill>
                <a:latin typeface="Abadi" panose="020B0604020104020204" pitchFamily="34" charset="0"/>
              </a:rPr>
              <a:t>(</a:t>
            </a:r>
            <a:r>
              <a:rPr lang="en-US" sz="1400" dirty="0" smtClean="0">
                <a:solidFill>
                  <a:srgbClr val="009900"/>
                </a:solidFill>
                <a:latin typeface="Abadi" panose="020B0604020104020204" pitchFamily="34" charset="0"/>
              </a:rPr>
              <a:t>SELECT</a:t>
            </a:r>
            <a:r>
              <a:rPr lang="en-US" sz="1400" dirty="0" smtClean="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count(*) </a:t>
            </a:r>
            <a:r>
              <a:rPr lang="en-US" sz="1400" dirty="0" smtClean="0">
                <a:solidFill>
                  <a:srgbClr val="009900"/>
                </a:solidFill>
                <a:latin typeface="Abadi" panose="020B0604020104020204" pitchFamily="34" charset="0"/>
              </a:rPr>
              <a:t>FROM</a:t>
            </a:r>
            <a:r>
              <a:rPr lang="en-US" sz="1400" dirty="0" smtClean="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lcase</a:t>
            </a:r>
            <a:r>
              <a:rPr lang="en-US" sz="1400" dirty="0">
                <a:solidFill>
                  <a:schemeClr val="accent3">
                    <a:lumMod val="25000"/>
                  </a:schemeClr>
                </a:solidFill>
                <a:latin typeface="Abadi" panose="020B0604020104020204" pitchFamily="34" charset="0"/>
              </a:rPr>
              <a:t>(landing__outcome) </a:t>
            </a:r>
            <a:r>
              <a:rPr lang="en-US" sz="1400" dirty="0">
                <a:solidFill>
                  <a:srgbClr val="009900"/>
                </a:solidFill>
                <a:latin typeface="Abadi" panose="020B0604020104020204" pitchFamily="34" charset="0"/>
              </a:rPr>
              <a:t>LIKE</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'%success%'</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AS</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a:t>
            </a:r>
            <a:r>
              <a:rPr lang="en-US" sz="1400" dirty="0" smtClean="0">
                <a:solidFill>
                  <a:srgbClr val="DA4646"/>
                </a:solidFill>
                <a:latin typeface="Abadi" panose="020B0604020104020204" pitchFamily="34" charset="0"/>
              </a:rPr>
              <a:t>Success“, </a:t>
            </a:r>
            <a:r>
              <a:rPr lang="en-US" sz="1400" dirty="0">
                <a:solidFill>
                  <a:schemeClr val="accent3">
                    <a:lumMod val="25000"/>
                  </a:schemeClr>
                </a:solidFill>
                <a:latin typeface="Abadi" panose="020B0604020104020204" pitchFamily="34" charset="0"/>
              </a:rPr>
              <a:t>count(*) </a:t>
            </a:r>
            <a:r>
              <a:rPr lang="en-US" sz="1400" dirty="0">
                <a:solidFill>
                  <a:srgbClr val="009900"/>
                </a:solidFill>
                <a:latin typeface="Abadi" panose="020B0604020104020204" pitchFamily="34" charset="0"/>
              </a:rPr>
              <a:t>AS</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a:t>
            </a:r>
            <a:r>
              <a:rPr lang="en-US" sz="1400" dirty="0" smtClean="0">
                <a:solidFill>
                  <a:srgbClr val="DA4646"/>
                </a:solidFill>
                <a:latin typeface="Abadi" panose="020B0604020104020204" pitchFamily="34" charset="0"/>
              </a:rPr>
              <a:t>Failure"</a:t>
            </a:r>
            <a:r>
              <a:rPr lang="en-US" sz="1400" dirty="0" smtClean="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lcase</a:t>
            </a:r>
            <a:r>
              <a:rPr lang="en-US" sz="1400" dirty="0">
                <a:solidFill>
                  <a:schemeClr val="accent3">
                    <a:lumMod val="25000"/>
                  </a:schemeClr>
                </a:solidFill>
                <a:latin typeface="Abadi" panose="020B0604020104020204" pitchFamily="34" charset="0"/>
              </a:rPr>
              <a:t>(landing__outcome) </a:t>
            </a:r>
            <a:r>
              <a:rPr lang="en-US" sz="1400" dirty="0">
                <a:solidFill>
                  <a:srgbClr val="009900"/>
                </a:solidFill>
                <a:latin typeface="Abadi" panose="020B0604020104020204" pitchFamily="34" charset="0"/>
              </a:rPr>
              <a:t>NOT</a:t>
            </a:r>
            <a:r>
              <a:rPr lang="en-US" sz="1400" dirty="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LIKE</a:t>
            </a:r>
            <a:r>
              <a:rPr lang="en-US" sz="1400" dirty="0">
                <a:solidFill>
                  <a:schemeClr val="accent3">
                    <a:lumMod val="25000"/>
                  </a:schemeClr>
                </a:solidFill>
                <a:latin typeface="Abadi" panose="020B0604020104020204" pitchFamily="34" charset="0"/>
              </a:rPr>
              <a:t> </a:t>
            </a:r>
            <a:r>
              <a:rPr lang="en-US" sz="1400" dirty="0">
                <a:solidFill>
                  <a:srgbClr val="DA4646"/>
                </a:solidFill>
                <a:latin typeface="Abadi" panose="020B0604020104020204" pitchFamily="34" charset="0"/>
              </a:rPr>
              <a:t>'%success%'</a:t>
            </a:r>
            <a:r>
              <a:rPr lang="en-US" sz="1400" dirty="0">
                <a:solidFill>
                  <a:schemeClr val="accent3">
                    <a:lumMod val="25000"/>
                  </a:schemeClr>
                </a:solidFill>
                <a:latin typeface="Abadi" panose="020B0604020104020204" pitchFamily="34" charset="0"/>
              </a:rPr>
              <a:t>;</a:t>
            </a:r>
          </a:p>
        </p:txBody>
      </p:sp>
      <p:pic>
        <p:nvPicPr>
          <p:cNvPr id="6" name="Picture 5"/>
          <p:cNvPicPr>
            <a:picLocks noChangeAspect="1"/>
          </p:cNvPicPr>
          <p:nvPr/>
        </p:nvPicPr>
        <p:blipFill>
          <a:blip r:embed="rId3"/>
          <a:stretch>
            <a:fillRect/>
          </a:stretch>
        </p:blipFill>
        <p:spPr>
          <a:xfrm>
            <a:off x="2088000" y="2496670"/>
            <a:ext cx="1200150" cy="542925"/>
          </a:xfrm>
          <a:prstGeom prst="rect">
            <a:avLst/>
          </a:prstGeom>
          <a:ln>
            <a:solidFill>
              <a:schemeClr val="accent1"/>
            </a:solidFill>
          </a:ln>
        </p:spPr>
      </p:pic>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Question:</a:t>
            </a:r>
            <a:r>
              <a:rPr lang="en-US" sz="2200" dirty="0" smtClean="0">
                <a:solidFill>
                  <a:schemeClr val="accent3">
                    <a:lumMod val="25000"/>
                  </a:schemeClr>
                </a:solidFill>
                <a:latin typeface="Abadi" panose="020B0604020104020204" pitchFamily="34" charset="0"/>
              </a:rPr>
              <a:t> What were </a:t>
            </a:r>
            <a:r>
              <a:rPr lang="en-US" sz="2200" dirty="0">
                <a:solidFill>
                  <a:schemeClr val="accent3">
                    <a:lumMod val="25000"/>
                  </a:schemeClr>
                </a:solidFill>
                <a:latin typeface="Abadi" panose="020B0604020104020204" pitchFamily="34" charset="0"/>
              </a:rPr>
              <a:t>the names of the </a:t>
            </a:r>
            <a:r>
              <a:rPr lang="en-US" sz="2200" dirty="0" smtClean="0">
                <a:solidFill>
                  <a:schemeClr val="accent3">
                    <a:lumMod val="25000"/>
                  </a:schemeClr>
                </a:solidFill>
                <a:latin typeface="Abadi" panose="020B0604020104020204" pitchFamily="34" charset="0"/>
              </a:rPr>
              <a:t>boosters </a:t>
            </a:r>
            <a:r>
              <a:rPr lang="en-US" sz="2200" dirty="0">
                <a:solidFill>
                  <a:schemeClr val="accent3">
                    <a:lumMod val="25000"/>
                  </a:schemeClr>
                </a:solidFill>
                <a:latin typeface="Abadi" panose="020B0604020104020204" pitchFamily="34" charset="0"/>
              </a:rPr>
              <a:t>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Boosters Carried Maximum Payload</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215510"/>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booster_version</a:t>
            </a:r>
            <a:r>
              <a:rPr lang="en-US" sz="1400" dirty="0" smtClean="0">
                <a:solidFill>
                  <a:schemeClr val="accent3">
                    <a:lumMod val="25000"/>
                  </a:schemeClr>
                </a:solidFill>
                <a:latin typeface="Abadi" panose="020B0604020104020204" pitchFamily="34" charset="0"/>
              </a:rPr>
              <a:t>, </a:t>
            </a:r>
            <a:r>
              <a:rPr lang="en-US" sz="1400" dirty="0" err="1" smtClean="0">
                <a:solidFill>
                  <a:schemeClr val="accent3">
                    <a:lumMod val="25000"/>
                  </a:schemeClr>
                </a:solidFill>
                <a:latin typeface="Abadi" panose="020B0604020104020204" pitchFamily="34" charset="0"/>
              </a:rPr>
              <a:t>payload_mass</a:t>
            </a:r>
            <a:r>
              <a:rPr lang="en-US" sz="1400" dirty="0" err="1">
                <a:solidFill>
                  <a:schemeClr val="accent3">
                    <a:lumMod val="25000"/>
                  </a:schemeClr>
                </a:solidFill>
                <a:latin typeface="Abadi" panose="020B0604020104020204" pitchFamily="34" charset="0"/>
              </a:rPr>
              <a:t>__kg</a:t>
            </a:r>
            <a:r>
              <a:rPr lang="en-US" sz="1400" dirty="0" smtClean="0">
                <a:solidFill>
                  <a:schemeClr val="accent3">
                    <a:lumMod val="25000"/>
                  </a:schemeClr>
                </a:solidFill>
                <a:latin typeface="Abadi" panose="020B0604020104020204" pitchFamily="34" charset="0"/>
              </a:rPr>
              <a:t>_</a:t>
            </a:r>
            <a:r>
              <a:rPr lang="en-US" sz="1400" dirty="0" smtClean="0">
                <a:solidFill>
                  <a:srgbClr val="DA4646"/>
                </a:solidFill>
                <a:latin typeface="Abadi" panose="020B0604020104020204" pitchFamily="34" charset="0"/>
              </a:rPr>
              <a:t>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 (</a:t>
            </a:r>
            <a:r>
              <a:rPr lang="en-US" sz="1400" dirty="0">
                <a:solidFill>
                  <a:srgbClr val="009900"/>
                </a:solidFill>
                <a:latin typeface="Abadi" panose="020B0604020104020204" pitchFamily="34" charset="0"/>
              </a:rPr>
              <a:t>SELECT</a:t>
            </a:r>
            <a:r>
              <a:rPr lang="en-US" sz="1400" dirty="0">
                <a:solidFill>
                  <a:schemeClr val="accent3">
                    <a:lumMod val="25000"/>
                  </a:schemeClr>
                </a:solidFill>
                <a:latin typeface="Abadi" panose="020B0604020104020204" pitchFamily="34" charset="0"/>
              </a:rPr>
              <a:t> max(</a:t>
            </a:r>
            <a:r>
              <a:rPr lang="en-US" sz="1400" dirty="0" err="1">
                <a:solidFill>
                  <a:schemeClr val="accent3">
                    <a:lumMod val="25000"/>
                  </a:schemeClr>
                </a:solidFill>
                <a:latin typeface="Abadi" panose="020B0604020104020204" pitchFamily="34" charset="0"/>
              </a:rPr>
              <a:t>payload_mass__kg</a:t>
            </a:r>
            <a:r>
              <a:rPr lang="en-US" sz="1400" dirty="0">
                <a:solidFill>
                  <a:schemeClr val="accent3">
                    <a:lumMod val="25000"/>
                  </a:schemeClr>
                </a:solidFill>
                <a:latin typeface="Abadi" panose="020B0604020104020204" pitchFamily="34" charset="0"/>
              </a:rPr>
              <a:t>_)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a:t>
            </a:r>
          </a:p>
        </p:txBody>
      </p:sp>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4693298" y="2755929"/>
            <a:ext cx="7032291" cy="36736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smtClean="0">
                <a:solidFill>
                  <a:srgbClr val="0B49CB"/>
                </a:solidFill>
                <a:latin typeface="Abadi" panose="020B0604020104020204" pitchFamily="34" charset="0"/>
              </a:rPr>
              <a:t>Explanation:</a:t>
            </a:r>
            <a:r>
              <a:rPr lang="en-US" sz="2200" dirty="0" smtClean="0">
                <a:latin typeface="Abadi" panose="020B0604020104020204" pitchFamily="34" charset="0"/>
              </a:rPr>
              <a:t> The maximum payload mass carried in this dataset is 15,600 kg. Twelve (12) separate Falcon 9 boosters carried this amount of payload mass.</a:t>
            </a:r>
            <a:endParaRPr lang="en-US" sz="2200" dirty="0">
              <a:latin typeface="Abadi" panose="020B0604020104020204" pitchFamily="34" charset="0"/>
            </a:endParaRPr>
          </a:p>
        </p:txBody>
      </p:sp>
      <p:pic>
        <p:nvPicPr>
          <p:cNvPr id="11" name="Picture 10"/>
          <p:cNvPicPr>
            <a:picLocks noChangeAspect="1"/>
          </p:cNvPicPr>
          <p:nvPr/>
        </p:nvPicPr>
        <p:blipFill>
          <a:blip r:embed="rId3"/>
          <a:stretch>
            <a:fillRect/>
          </a:stretch>
        </p:blipFill>
        <p:spPr>
          <a:xfrm>
            <a:off x="2088000" y="2830577"/>
            <a:ext cx="2352675" cy="3733800"/>
          </a:xfrm>
          <a:prstGeom prst="rect">
            <a:avLst/>
          </a:prstGeom>
          <a:ln>
            <a:solidFill>
              <a:schemeClr val="accent1"/>
            </a:solidFill>
          </a:ln>
        </p:spPr>
      </p:pic>
      <p:sp>
        <p:nvSpPr>
          <p:cNvPr id="10" name="Rectangle 9"/>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lIns="91440" tIns="45720" rIns="91440" bIns="45720" anchor="t">
            <a:normAutofit/>
          </a:bodyPr>
          <a:lstStyle/>
          <a:p>
            <a:pPr>
              <a:lnSpc>
                <a:spcPct val="100000"/>
              </a:lnSpc>
              <a:spcBef>
                <a:spcPts val="1400"/>
              </a:spcBef>
            </a:pPr>
            <a:r>
              <a:rPr lang="en-US" sz="2200" b="1" dirty="0">
                <a:solidFill>
                  <a:srgbClr val="0B49CB"/>
                </a:solidFill>
                <a:latin typeface="Abadi" panose="020B0604020104020204" pitchFamily="34" charset="0"/>
              </a:rPr>
              <a:t>Task:</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a:t>
            </a:r>
            <a:r>
              <a:rPr lang="en-US" sz="2200" dirty="0" smtClean="0">
                <a:solidFill>
                  <a:schemeClr val="accent3">
                    <a:lumMod val="25000"/>
                  </a:schemeClr>
                </a:solidFill>
                <a:latin typeface="Abadi"/>
              </a:rPr>
              <a:t>records in </a:t>
            </a:r>
            <a:r>
              <a:rPr lang="en-US" sz="2200" dirty="0">
                <a:solidFill>
                  <a:schemeClr val="accent3">
                    <a:lumMod val="25000"/>
                  </a:schemeClr>
                </a:solidFill>
                <a:latin typeface="Abadi"/>
              </a:rPr>
              <a:t>year </a:t>
            </a:r>
            <a:r>
              <a:rPr lang="en-US" sz="2200" dirty="0" smtClean="0">
                <a:solidFill>
                  <a:schemeClr val="accent3">
                    <a:lumMod val="25000"/>
                  </a:schemeClr>
                </a:solidFill>
                <a:latin typeface="Abadi"/>
              </a:rPr>
              <a:t>2015.</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Query:</a:t>
            </a:r>
          </a:p>
          <a:p>
            <a:pPr>
              <a:lnSpc>
                <a:spcPct val="100000"/>
              </a:lnSpc>
              <a:spcBef>
                <a:spcPts val="1400"/>
              </a:spcBef>
            </a:pPr>
            <a:r>
              <a:rPr lang="en-US" sz="2200" b="1" dirty="0">
                <a:solidFill>
                  <a:srgbClr val="0B49CB"/>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 </a:t>
            </a:r>
            <a:r>
              <a:rPr lang="en-US" sz="2200" dirty="0" smtClean="0">
                <a:solidFill>
                  <a:schemeClr val="accent3">
                    <a:lumMod val="25000"/>
                  </a:schemeClr>
                </a:solidFill>
                <a:latin typeface="Abadi" panose="020B0604020104020204" pitchFamily="34" charset="0"/>
              </a:rPr>
              <a:t>There were two failed landing outcomes with a drone ship in 2015. Both launched from CCAFS LC-40. One occurred in January and the other in April.</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2015 Launch Records</a:t>
            </a:r>
          </a:p>
        </p:txBody>
      </p:sp>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251586"/>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rgbClr val="009900"/>
                </a:solidFill>
                <a:latin typeface="Abadi" panose="020B0604020104020204" pitchFamily="34" charset="0"/>
              </a:rPr>
              <a:t>SELECT</a:t>
            </a:r>
            <a:r>
              <a:rPr lang="en-US" sz="1400" dirty="0">
                <a:solidFill>
                  <a:schemeClr val="accent3">
                    <a:lumMod val="25000"/>
                  </a:schemeClr>
                </a:solidFill>
                <a:latin typeface="Abadi" panose="020B0604020104020204" pitchFamily="34" charset="0"/>
              </a:rPr>
              <a:t> MONTHNAME(DATE</a:t>
            </a:r>
            <a:r>
              <a:rPr lang="en-US" sz="1400" dirty="0" smtClean="0">
                <a:solidFill>
                  <a:schemeClr val="accent3">
                    <a:lumMod val="25000"/>
                  </a:schemeClr>
                </a:solidFill>
                <a:latin typeface="Abadi" panose="020B0604020104020204" pitchFamily="34" charset="0"/>
              </a:rPr>
              <a:t>) AS “Month”, landing</a:t>
            </a:r>
            <a:r>
              <a:rPr lang="en-US" sz="1400" dirty="0">
                <a:solidFill>
                  <a:schemeClr val="accent3">
                    <a:lumMod val="25000"/>
                  </a:schemeClr>
                </a:solidFill>
                <a:latin typeface="Abadi" panose="020B0604020104020204" pitchFamily="34" charset="0"/>
              </a:rPr>
              <a:t>__outcome</a:t>
            </a:r>
            <a:r>
              <a:rPr lang="en-US" sz="1400" dirty="0" smtClean="0">
                <a:solidFill>
                  <a:schemeClr val="accent3">
                    <a:lumMod val="25000"/>
                  </a:schemeClr>
                </a:solidFill>
                <a:latin typeface="Abadi" panose="020B0604020104020204" pitchFamily="34" charset="0"/>
              </a:rPr>
              <a:t>, </a:t>
            </a:r>
            <a:r>
              <a:rPr lang="en-US" sz="1400" dirty="0" err="1" smtClean="0">
                <a:solidFill>
                  <a:schemeClr val="accent3">
                    <a:lumMod val="25000"/>
                  </a:schemeClr>
                </a:solidFill>
                <a:latin typeface="Abadi" panose="020B0604020104020204" pitchFamily="34" charset="0"/>
              </a:rPr>
              <a:t>booster_version</a:t>
            </a:r>
            <a:r>
              <a:rPr lang="en-US" sz="1400" dirty="0" smtClean="0">
                <a:solidFill>
                  <a:schemeClr val="accent3">
                    <a:lumMod val="25000"/>
                  </a:schemeClr>
                </a:solidFill>
                <a:latin typeface="Abadi" panose="020B0604020104020204" pitchFamily="34" charset="0"/>
              </a:rPr>
              <a:t>, </a:t>
            </a:r>
            <a:r>
              <a:rPr lang="en-US" sz="1400" dirty="0" err="1" smtClean="0">
                <a:solidFill>
                  <a:schemeClr val="accent3">
                    <a:lumMod val="25000"/>
                  </a:schemeClr>
                </a:solidFill>
                <a:latin typeface="Abadi" panose="020B0604020104020204" pitchFamily="34" charset="0"/>
              </a:rPr>
              <a:t>launch_site</a:t>
            </a:r>
            <a:r>
              <a:rPr lang="en-US" sz="1400" dirty="0" smtClean="0">
                <a:solidFill>
                  <a:schemeClr val="accent3">
                    <a:lumMod val="25000"/>
                  </a:schemeClr>
                </a:solidFill>
                <a:latin typeface="Abadi" panose="020B0604020104020204" pitchFamily="34" charset="0"/>
              </a:rPr>
              <a:t>  </a:t>
            </a:r>
            <a:r>
              <a:rPr lang="en-US" sz="1400" dirty="0">
                <a:solidFill>
                  <a:srgbClr val="009900"/>
                </a:solidFill>
                <a:latin typeface="Abadi" panose="020B0604020104020204" pitchFamily="34" charset="0"/>
              </a:rPr>
              <a:t>FROM</a:t>
            </a:r>
            <a:r>
              <a:rPr lang="en-US" sz="1400" dirty="0">
                <a:solidFill>
                  <a:schemeClr val="accent3">
                    <a:lumMod val="25000"/>
                  </a:schemeClr>
                </a:solidFill>
                <a:latin typeface="Abadi" panose="020B0604020104020204" pitchFamily="34" charset="0"/>
              </a:rPr>
              <a:t> SPACEXDATASET </a:t>
            </a:r>
            <a:r>
              <a:rPr lang="en-US" sz="1400" dirty="0">
                <a:solidFill>
                  <a:srgbClr val="009900"/>
                </a:solidFill>
                <a:latin typeface="Abadi" panose="020B0604020104020204" pitchFamily="34" charset="0"/>
              </a:rPr>
              <a:t>WHERE</a:t>
            </a:r>
            <a:r>
              <a:rPr lang="en-US" sz="1400" dirty="0">
                <a:solidFill>
                  <a:schemeClr val="accent3">
                    <a:lumMod val="25000"/>
                  </a:schemeClr>
                </a:solidFill>
                <a:latin typeface="Abadi" panose="020B0604020104020204" pitchFamily="34" charset="0"/>
              </a:rPr>
              <a:t> landing__outcome = </a:t>
            </a:r>
            <a:r>
              <a:rPr lang="en-US" sz="1400" dirty="0">
                <a:solidFill>
                  <a:srgbClr val="DA4646"/>
                </a:solidFill>
                <a:latin typeface="Abadi" panose="020B0604020104020204" pitchFamily="34" charset="0"/>
              </a:rPr>
              <a:t>'Failure (drone ship)' </a:t>
            </a:r>
            <a:r>
              <a:rPr lang="en-US" sz="1400" dirty="0">
                <a:solidFill>
                  <a:srgbClr val="009900"/>
                </a:solidFill>
                <a:latin typeface="Abadi" panose="020B0604020104020204" pitchFamily="34" charset="0"/>
              </a:rPr>
              <a:t>AND</a:t>
            </a:r>
            <a:r>
              <a:rPr lang="en-US" sz="1400" dirty="0">
                <a:solidFill>
                  <a:schemeClr val="accent3">
                    <a:lumMod val="25000"/>
                  </a:schemeClr>
                </a:solidFill>
                <a:latin typeface="Abadi" panose="020B0604020104020204" pitchFamily="34" charset="0"/>
              </a:rPr>
              <a:t> YEAR(DATE) = 2015;</a:t>
            </a:r>
          </a:p>
        </p:txBody>
      </p:sp>
      <p:pic>
        <p:nvPicPr>
          <p:cNvPr id="6" name="Picture 5"/>
          <p:cNvPicPr>
            <a:picLocks noChangeAspect="1"/>
          </p:cNvPicPr>
          <p:nvPr/>
        </p:nvPicPr>
        <p:blipFill>
          <a:blip r:embed="rId3"/>
          <a:stretch>
            <a:fillRect/>
          </a:stretch>
        </p:blipFill>
        <p:spPr>
          <a:xfrm>
            <a:off x="2088000" y="2858090"/>
            <a:ext cx="3638550" cy="819150"/>
          </a:xfrm>
          <a:prstGeom prst="rect">
            <a:avLst/>
          </a:prstGeom>
          <a:ln>
            <a:solidFill>
              <a:schemeClr val="accent1"/>
            </a:solidFill>
          </a:ln>
        </p:spPr>
      </p:pic>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90262"/>
            <a:ext cx="10800000" cy="5040000"/>
          </a:xfrm>
          <a:prstGeom prst="rect">
            <a:avLst/>
          </a:prstGeom>
        </p:spPr>
        <p:txBody>
          <a:bodyPr lIns="91440" tIns="45720" rIns="91440" bIns="45720" anchor="t"/>
          <a:lstStyle/>
          <a:p>
            <a:pPr>
              <a:lnSpc>
                <a:spcPct val="100000"/>
              </a:lnSpc>
              <a:spcBef>
                <a:spcPts val="1400"/>
              </a:spcBef>
            </a:pPr>
            <a:r>
              <a:rPr lang="en-US" sz="2200" b="1" dirty="0">
                <a:solidFill>
                  <a:srgbClr val="0B49CB"/>
                </a:solidFill>
                <a:latin typeface="Abadi" panose="020B0604020104020204" pitchFamily="34" charset="0"/>
              </a:rPr>
              <a:t>Task:</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 </a:t>
            </a:r>
          </a:p>
          <a:p>
            <a:pPr>
              <a:lnSpc>
                <a:spcPct val="100000"/>
              </a:lnSpc>
              <a:spcBef>
                <a:spcPts val="1400"/>
              </a:spcBef>
            </a:pPr>
            <a:r>
              <a:rPr lang="en-US" sz="2200" b="1" dirty="0">
                <a:solidFill>
                  <a:srgbClr val="0B49CB"/>
                </a:solidFill>
                <a:latin typeface="Abadi" panose="020B0604020104020204" pitchFamily="34" charset="0"/>
              </a:rPr>
              <a:t>Query:</a:t>
            </a:r>
          </a:p>
          <a:p>
            <a:pPr>
              <a:lnSpc>
                <a:spcPct val="100000"/>
              </a:lnSpc>
              <a:spcBef>
                <a:spcPts val="1400"/>
              </a:spcBef>
            </a:pPr>
            <a:r>
              <a:rPr lang="en-US" sz="2200" b="1" dirty="0">
                <a:solidFill>
                  <a:srgbClr val="0B49CB"/>
                </a:solidFill>
                <a:latin typeface="Abadi" panose="020B0604020104020204" pitchFamily="34" charset="0"/>
              </a:rPr>
              <a:t>Result:</a:t>
            </a:r>
            <a:r>
              <a:rPr lang="en-US" sz="2200" dirty="0" smtClean="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rgbClr val="0B49CB"/>
                </a:solidFill>
                <a:latin typeface="Abadi" panose="020B0604020104020204" pitchFamily="34" charset="0"/>
              </a:rPr>
              <a:t>Explanation: </a:t>
            </a:r>
            <a:r>
              <a:rPr lang="en-US" sz="2200" dirty="0" smtClean="0">
                <a:solidFill>
                  <a:schemeClr val="accent3">
                    <a:lumMod val="25000"/>
                  </a:schemeClr>
                </a:solidFill>
                <a:latin typeface="Abadi" panose="020B0604020104020204" pitchFamily="34" charset="0"/>
              </a:rPr>
              <a:t>The most common landing outcome was ‘not attempted’.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7030A0"/>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2088000" y="2781481"/>
            <a:ext cx="1952625" cy="2619375"/>
          </a:xfrm>
          <a:prstGeom prst="rect">
            <a:avLst/>
          </a:prstGeom>
          <a:ln>
            <a:solidFill>
              <a:schemeClr val="accent1"/>
            </a:solidFill>
          </a:ln>
        </p:spPr>
      </p:pic>
      <p:sp>
        <p:nvSpPr>
          <p:cNvPr id="8" name="Content Placeholder 4">
            <a:extLst>
              <a:ext uri="{FF2B5EF4-FFF2-40B4-BE49-F238E27FC236}">
                <a16:creationId xmlns:a16="http://schemas.microsoft.com/office/drawing/2014/main" xmlns="" id="{1B07C49E-AFFC-EC46-8930-E4D428F5F943}"/>
              </a:ext>
            </a:extLst>
          </p:cNvPr>
          <p:cNvSpPr txBox="1">
            <a:spLocks/>
          </p:cNvSpPr>
          <p:nvPr/>
        </p:nvSpPr>
        <p:spPr>
          <a:xfrm>
            <a:off x="1980000" y="2262328"/>
            <a:ext cx="9745589" cy="71417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smtClean="0">
                <a:solidFill>
                  <a:srgbClr val="009900"/>
                </a:solidFill>
                <a:latin typeface="Abadi" panose="020B0604020104020204" pitchFamily="34" charset="0"/>
              </a:rPr>
              <a:t>SELECT</a:t>
            </a:r>
            <a:r>
              <a:rPr lang="en-US" sz="1400" dirty="0" smtClean="0">
                <a:solidFill>
                  <a:schemeClr val="accent3">
                    <a:lumMod val="25000"/>
                  </a:schemeClr>
                </a:solidFill>
                <a:latin typeface="Abadi" panose="020B0604020104020204" pitchFamily="34" charset="0"/>
              </a:rPr>
              <a:t> landing__outcome, count(landing__outcome) </a:t>
            </a:r>
            <a:r>
              <a:rPr lang="en-US" sz="1400" dirty="0" smtClean="0">
                <a:solidFill>
                  <a:srgbClr val="009900"/>
                </a:solidFill>
                <a:latin typeface="Abadi" panose="020B0604020104020204" pitchFamily="34" charset="0"/>
              </a:rPr>
              <a:t>AS</a:t>
            </a:r>
            <a:r>
              <a:rPr lang="en-US" sz="1400" dirty="0" smtClean="0">
                <a:solidFill>
                  <a:schemeClr val="accent3">
                    <a:lumMod val="25000"/>
                  </a:schemeClr>
                </a:solidFill>
                <a:latin typeface="Abadi" panose="020B0604020104020204" pitchFamily="34" charset="0"/>
              </a:rPr>
              <a:t> </a:t>
            </a:r>
            <a:r>
              <a:rPr lang="en-US" sz="1400" dirty="0" smtClean="0">
                <a:solidFill>
                  <a:srgbClr val="DA4646"/>
                </a:solidFill>
                <a:latin typeface="Abadi" panose="020B0604020104020204" pitchFamily="34" charset="0"/>
              </a:rPr>
              <a:t>"Count" </a:t>
            </a:r>
            <a:r>
              <a:rPr lang="en-US" sz="1400" dirty="0" smtClean="0">
                <a:solidFill>
                  <a:srgbClr val="009900"/>
                </a:solidFill>
                <a:latin typeface="Abadi" panose="020B0604020104020204" pitchFamily="34" charset="0"/>
              </a:rPr>
              <a:t>FROM</a:t>
            </a:r>
            <a:r>
              <a:rPr lang="en-US" sz="1400" dirty="0" smtClean="0">
                <a:solidFill>
                  <a:schemeClr val="accent3">
                    <a:lumMod val="25000"/>
                  </a:schemeClr>
                </a:solidFill>
                <a:latin typeface="Abadi" panose="020B0604020104020204" pitchFamily="34" charset="0"/>
              </a:rPr>
              <a:t> SPACEXDATASET </a:t>
            </a:r>
            <a:r>
              <a:rPr lang="en-US" sz="1400" dirty="0" smtClean="0">
                <a:solidFill>
                  <a:srgbClr val="009900"/>
                </a:solidFill>
                <a:latin typeface="Abadi" panose="020B0604020104020204" pitchFamily="34" charset="0"/>
              </a:rPr>
              <a:t>WHERE</a:t>
            </a:r>
            <a:r>
              <a:rPr lang="en-US" sz="1400" dirty="0" smtClean="0">
                <a:solidFill>
                  <a:schemeClr val="accent3">
                    <a:lumMod val="25000"/>
                  </a:schemeClr>
                </a:solidFill>
                <a:latin typeface="Abadi" panose="020B0604020104020204" pitchFamily="34" charset="0"/>
              </a:rPr>
              <a:t> DATE </a:t>
            </a:r>
            <a:r>
              <a:rPr lang="en-US" sz="1400" dirty="0" smtClean="0">
                <a:solidFill>
                  <a:srgbClr val="009900"/>
                </a:solidFill>
                <a:latin typeface="Abadi" panose="020B0604020104020204" pitchFamily="34" charset="0"/>
              </a:rPr>
              <a:t>BETWEEN</a:t>
            </a:r>
            <a:r>
              <a:rPr lang="en-US" sz="1400" dirty="0" smtClean="0">
                <a:solidFill>
                  <a:schemeClr val="accent3">
                    <a:lumMod val="25000"/>
                  </a:schemeClr>
                </a:solidFill>
                <a:latin typeface="Abadi" panose="020B0604020104020204" pitchFamily="34" charset="0"/>
              </a:rPr>
              <a:t> </a:t>
            </a:r>
            <a:r>
              <a:rPr lang="en-US" sz="1400" dirty="0" smtClean="0">
                <a:solidFill>
                  <a:srgbClr val="DA4646"/>
                </a:solidFill>
                <a:latin typeface="Abadi" panose="020B0604020104020204" pitchFamily="34" charset="0"/>
              </a:rPr>
              <a:t>'2010-06-04' </a:t>
            </a:r>
            <a:r>
              <a:rPr lang="en-US" sz="1400" dirty="0" smtClean="0">
                <a:solidFill>
                  <a:srgbClr val="009900"/>
                </a:solidFill>
                <a:latin typeface="Abadi" panose="020B0604020104020204" pitchFamily="34" charset="0"/>
              </a:rPr>
              <a:t>AND</a:t>
            </a:r>
            <a:r>
              <a:rPr lang="en-US" sz="1400" dirty="0" smtClean="0">
                <a:solidFill>
                  <a:schemeClr val="accent3">
                    <a:lumMod val="25000"/>
                  </a:schemeClr>
                </a:solidFill>
                <a:latin typeface="Abadi" panose="020B0604020104020204" pitchFamily="34" charset="0"/>
              </a:rPr>
              <a:t> </a:t>
            </a:r>
            <a:r>
              <a:rPr lang="en-US" sz="1400" dirty="0" smtClean="0">
                <a:solidFill>
                  <a:srgbClr val="DA4646"/>
                </a:solidFill>
                <a:latin typeface="Abadi" panose="020B0604020104020204" pitchFamily="34" charset="0"/>
              </a:rPr>
              <a:t>'2017-03-20' </a:t>
            </a:r>
            <a:r>
              <a:rPr lang="en-US" sz="1400" dirty="0" smtClean="0">
                <a:solidFill>
                  <a:srgbClr val="009900"/>
                </a:solidFill>
                <a:latin typeface="Abadi" panose="020B0604020104020204" pitchFamily="34" charset="0"/>
              </a:rPr>
              <a:t>GROUP BY </a:t>
            </a:r>
            <a:r>
              <a:rPr lang="en-US" sz="1400" dirty="0" smtClean="0">
                <a:solidFill>
                  <a:schemeClr val="accent3">
                    <a:lumMod val="25000"/>
                  </a:schemeClr>
                </a:solidFill>
                <a:latin typeface="Abadi" panose="020B0604020104020204" pitchFamily="34" charset="0"/>
              </a:rPr>
              <a:t>landing__outcome </a:t>
            </a:r>
            <a:r>
              <a:rPr lang="en-US" sz="1400" dirty="0" smtClean="0">
                <a:solidFill>
                  <a:srgbClr val="009900"/>
                </a:solidFill>
                <a:latin typeface="Abadi" panose="020B0604020104020204" pitchFamily="34" charset="0"/>
              </a:rPr>
              <a:t>ORDER BY </a:t>
            </a:r>
            <a:r>
              <a:rPr lang="en-US" sz="1400" dirty="0" smtClean="0">
                <a:solidFill>
                  <a:schemeClr val="accent3">
                    <a:lumMod val="25000"/>
                  </a:schemeClr>
                </a:solidFill>
                <a:latin typeface="Abadi" panose="020B0604020104020204" pitchFamily="34" charset="0"/>
              </a:rPr>
              <a:t>count(landing__outcome) </a:t>
            </a:r>
            <a:r>
              <a:rPr lang="en-US" sz="1400" dirty="0" smtClean="0">
                <a:solidFill>
                  <a:srgbClr val="009900"/>
                </a:solidFill>
                <a:latin typeface="Abadi" panose="020B0604020104020204" pitchFamily="34" charset="0"/>
              </a:rPr>
              <a:t>DESC</a:t>
            </a:r>
            <a:r>
              <a:rPr lang="en-US" sz="1400" dirty="0" smtClean="0">
                <a:solidFill>
                  <a:schemeClr val="accent3">
                    <a:lumMod val="25000"/>
                  </a:schemeClr>
                </a:solidFill>
                <a:latin typeface="Abadi" panose="020B0604020104020204" pitchFamily="34" charset="0"/>
              </a:rPr>
              <a:t>;</a:t>
            </a:r>
          </a:p>
        </p:txBody>
      </p:sp>
      <p:sp>
        <p:nvSpPr>
          <p:cNvPr id="7" name="Rectangle 6"/>
          <p:cNvSpPr/>
          <p:nvPr/>
        </p:nvSpPr>
        <p:spPr>
          <a:xfrm>
            <a:off x="0" y="0"/>
            <a:ext cx="3600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6480000" cy="50400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VAFB SLC-4E (California, USA)</a:t>
            </a:r>
            <a:endParaRPr lang="en-US" sz="2200" dirty="0">
              <a:solidFill>
                <a:schemeClr val="accent3">
                  <a:lumMod val="25000"/>
                </a:schemeClr>
              </a:solidFill>
              <a:latin typeface="Abadi"/>
            </a:endParaRPr>
          </a:p>
          <a:p>
            <a:pPr lvl="1">
              <a:lnSpc>
                <a:spcPct val="100000"/>
              </a:lnSpc>
              <a:spcBef>
                <a:spcPts val="1400"/>
              </a:spcBef>
            </a:pPr>
            <a:r>
              <a:rPr lang="en-US" sz="1600" dirty="0" smtClean="0">
                <a:solidFill>
                  <a:schemeClr val="accent3">
                    <a:lumMod val="25000"/>
                  </a:schemeClr>
                </a:solidFill>
                <a:latin typeface="Abadi"/>
              </a:rPr>
              <a:t>Vandenberg Air Force Base Space Launch Complex 4E</a:t>
            </a:r>
          </a:p>
          <a:p>
            <a:pPr>
              <a:lnSpc>
                <a:spcPct val="100000"/>
              </a:lnSpc>
              <a:spcBef>
                <a:spcPts val="1400"/>
              </a:spcBef>
            </a:pPr>
            <a:r>
              <a:rPr lang="en-US" sz="2200" dirty="0">
                <a:solidFill>
                  <a:schemeClr val="accent3">
                    <a:lumMod val="25000"/>
                  </a:schemeClr>
                </a:solidFill>
                <a:latin typeface="Abadi"/>
              </a:rPr>
              <a:t>KSC LC-39A (</a:t>
            </a:r>
            <a:r>
              <a:rPr lang="en-US" sz="2200" dirty="0" smtClean="0">
                <a:solidFill>
                  <a:schemeClr val="accent3">
                    <a:lumMod val="25000"/>
                  </a:schemeClr>
                </a:solidFill>
                <a:latin typeface="Abadi"/>
              </a:rPr>
              <a:t>Florida, </a:t>
            </a:r>
            <a:r>
              <a:rPr lang="en-US" sz="2200" dirty="0">
                <a:solidFill>
                  <a:schemeClr val="accent3">
                    <a:lumMod val="25000"/>
                  </a:schemeClr>
                </a:solidFill>
                <a:latin typeface="Abadi"/>
              </a:rPr>
              <a:t>USA)</a:t>
            </a:r>
          </a:p>
          <a:p>
            <a:pPr lvl="1">
              <a:lnSpc>
                <a:spcPct val="100000"/>
              </a:lnSpc>
              <a:spcBef>
                <a:spcPts val="1400"/>
              </a:spcBef>
            </a:pPr>
            <a:r>
              <a:rPr lang="en-US" sz="1800" dirty="0">
                <a:solidFill>
                  <a:schemeClr val="accent3">
                    <a:lumMod val="25000"/>
                  </a:schemeClr>
                </a:solidFill>
                <a:latin typeface="Abadi"/>
              </a:rPr>
              <a:t>Kennedy Space Center Launch Complex 39A</a:t>
            </a:r>
          </a:p>
          <a:p>
            <a:pPr>
              <a:lnSpc>
                <a:spcPct val="100000"/>
              </a:lnSpc>
              <a:spcBef>
                <a:spcPts val="1400"/>
              </a:spcBef>
            </a:pPr>
            <a:r>
              <a:rPr lang="en-US" sz="2200" dirty="0" smtClean="0">
                <a:solidFill>
                  <a:schemeClr val="accent3">
                    <a:lumMod val="25000"/>
                  </a:schemeClr>
                </a:solidFill>
                <a:latin typeface="Abadi"/>
              </a:rPr>
              <a:t>CCAFS LC-40 (Florida, </a:t>
            </a:r>
            <a:r>
              <a:rPr lang="en-US" sz="2200" dirty="0">
                <a:solidFill>
                  <a:schemeClr val="accent3">
                    <a:lumMod val="25000"/>
                  </a:schemeClr>
                </a:solidFill>
                <a:latin typeface="Abadi"/>
              </a:rPr>
              <a:t>USA)</a:t>
            </a:r>
            <a:endParaRPr lang="en-US" sz="2200" dirty="0" smtClean="0">
              <a:solidFill>
                <a:schemeClr val="accent3">
                  <a:lumMod val="25000"/>
                </a:schemeClr>
              </a:solidFill>
              <a:latin typeface="Abadi"/>
            </a:endParaRPr>
          </a:p>
          <a:p>
            <a:pPr lvl="1">
              <a:lnSpc>
                <a:spcPct val="100000"/>
              </a:lnSpc>
              <a:spcBef>
                <a:spcPts val="1400"/>
              </a:spcBef>
            </a:pPr>
            <a:r>
              <a:rPr lang="en-US" sz="1800" dirty="0"/>
              <a:t>Cape </a:t>
            </a:r>
            <a:r>
              <a:rPr lang="en-US" sz="1800" dirty="0" smtClean="0"/>
              <a:t>Canaveral Air Force Station Launch Complex 40</a:t>
            </a:r>
            <a:endParaRPr lang="en-US" sz="18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CCAFS SLC-40 (</a:t>
            </a:r>
            <a:r>
              <a:rPr lang="en-US" sz="2200" dirty="0" smtClean="0">
                <a:solidFill>
                  <a:schemeClr val="accent3">
                    <a:lumMod val="25000"/>
                  </a:schemeClr>
                </a:solidFill>
                <a:latin typeface="Abadi"/>
              </a:rPr>
              <a:t>Florida, </a:t>
            </a:r>
            <a:r>
              <a:rPr lang="en-US" sz="2200" dirty="0">
                <a:solidFill>
                  <a:schemeClr val="accent3">
                    <a:lumMod val="25000"/>
                  </a:schemeClr>
                </a:solidFill>
                <a:latin typeface="Abadi"/>
              </a:rPr>
              <a:t>USA)</a:t>
            </a:r>
            <a:endParaRPr lang="en-US" sz="2200" dirty="0" smtClean="0">
              <a:solidFill>
                <a:schemeClr val="accent3">
                  <a:lumMod val="25000"/>
                </a:schemeClr>
              </a:solidFill>
              <a:latin typeface="Abadi"/>
            </a:endParaRPr>
          </a:p>
          <a:p>
            <a:pPr lvl="1">
              <a:lnSpc>
                <a:spcPct val="100000"/>
              </a:lnSpc>
              <a:spcBef>
                <a:spcPts val="1400"/>
              </a:spcBef>
            </a:pPr>
            <a:r>
              <a:rPr lang="en-US" sz="1800" dirty="0"/>
              <a:t>Cape Canaveral Air Force Station </a:t>
            </a:r>
            <a:r>
              <a:rPr lang="en-US" sz="1800" dirty="0" smtClean="0"/>
              <a:t>Space Launch Complex </a:t>
            </a:r>
            <a:r>
              <a:rPr lang="en-US" sz="1800" dirty="0"/>
              <a:t>40</a:t>
            </a:r>
            <a:endParaRPr lang="en-US" sz="1800" dirty="0">
              <a:solidFill>
                <a:schemeClr val="accent3">
                  <a:lumMod val="25000"/>
                </a:schemeClr>
              </a:solidFill>
              <a:latin typeface="Abadi"/>
            </a:endParaRPr>
          </a:p>
          <a:p>
            <a:pPr lvl="1">
              <a:lnSpc>
                <a:spcPct val="100000"/>
              </a:lnSpc>
              <a:spcBef>
                <a:spcPts val="1400"/>
              </a:spcBef>
            </a:pPr>
            <a:endParaRPr lang="en-US" sz="14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accent6"/>
                </a:solidFill>
                <a:latin typeface="Abadi"/>
              </a:rPr>
              <a:t>Falcon 9 Launch Site Locations</a:t>
            </a:r>
            <a:endParaRPr lang="en-US" dirty="0">
              <a:solidFill>
                <a:schemeClr val="accent6"/>
              </a:solidFill>
              <a:latin typeface="Abadi"/>
            </a:endParaRPr>
          </a:p>
        </p:txBody>
      </p:sp>
      <p:pic>
        <p:nvPicPr>
          <p:cNvPr id="4" name="Picture 3"/>
          <p:cNvPicPr>
            <a:picLocks noChangeAspect="1"/>
          </p:cNvPicPr>
          <p:nvPr/>
        </p:nvPicPr>
        <p:blipFill>
          <a:blip r:embed="rId3"/>
          <a:stretch>
            <a:fillRect/>
          </a:stretch>
        </p:blipFill>
        <p:spPr>
          <a:xfrm>
            <a:off x="7200000" y="1389600"/>
            <a:ext cx="4320000" cy="4320000"/>
          </a:xfrm>
          <a:prstGeom prst="rect">
            <a:avLst/>
          </a:prstGeom>
        </p:spPr>
      </p:pic>
      <p:sp>
        <p:nvSpPr>
          <p:cNvPr id="6" name="Rectangle 5"/>
          <p:cNvSpPr/>
          <p:nvPr/>
        </p:nvSpPr>
        <p:spPr>
          <a:xfrm>
            <a:off x="0" y="0"/>
            <a:ext cx="360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10800000" cy="247597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markers display the mission outcomes (Success/Failure) for Falcon 9 first stage landings. They are grouped on the map to be associated with the geographical coordinates for the launch site.</a:t>
            </a:r>
          </a:p>
          <a:p>
            <a:pPr>
              <a:lnSpc>
                <a:spcPct val="100000"/>
              </a:lnSpc>
              <a:spcBef>
                <a:spcPts val="1400"/>
              </a:spcBef>
            </a:pPr>
            <a:r>
              <a:rPr lang="en-US" sz="2200" dirty="0" smtClean="0">
                <a:solidFill>
                  <a:schemeClr val="accent3">
                    <a:lumMod val="25000"/>
                  </a:schemeClr>
                </a:solidFill>
                <a:latin typeface="Abadi"/>
              </a:rPr>
              <a:t>A sense of a launch site’s success rate for Falcon </a:t>
            </a:r>
            <a:r>
              <a:rPr lang="en-US" sz="2200" dirty="0">
                <a:solidFill>
                  <a:schemeClr val="accent3">
                    <a:lumMod val="25000"/>
                  </a:schemeClr>
                </a:solidFill>
                <a:latin typeface="Abadi"/>
              </a:rPr>
              <a:t>9 first stage </a:t>
            </a:r>
            <a:r>
              <a:rPr lang="en-US" sz="2200" dirty="0" smtClean="0">
                <a:solidFill>
                  <a:schemeClr val="accent3">
                    <a:lumMod val="25000"/>
                  </a:schemeClr>
                </a:solidFill>
                <a:latin typeface="Abadi"/>
              </a:rPr>
              <a:t>landings can be gleaned from the relative number of green success markers to red failure markers. </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accent6"/>
                </a:solidFill>
                <a:latin typeface="Abadi"/>
              </a:rPr>
              <a:t>Map Markers of Success/Failed Landings</a:t>
            </a:r>
            <a:endParaRPr lang="en-US" dirty="0">
              <a:solidFill>
                <a:schemeClr val="accent6"/>
              </a:solidFill>
              <a:latin typeface="Abadi"/>
            </a:endParaRPr>
          </a:p>
        </p:txBody>
      </p:sp>
      <p:sp>
        <p:nvSpPr>
          <p:cNvPr id="11" name="Content Placeholder 4">
            <a:extLst>
              <a:ext uri="{FF2B5EF4-FFF2-40B4-BE49-F238E27FC236}">
                <a16:creationId xmlns:a16="http://schemas.microsoft.com/office/drawing/2014/main" xmlns="" id="{85D9F803-CDBC-C74C-AF1B-2B5937D1C241}"/>
              </a:ext>
            </a:extLst>
          </p:cNvPr>
          <p:cNvSpPr txBox="1">
            <a:spLocks/>
          </p:cNvSpPr>
          <p:nvPr/>
        </p:nvSpPr>
        <p:spPr>
          <a:xfrm>
            <a:off x="637561" y="6111927"/>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VAFB SLC-4E</a:t>
            </a:r>
            <a:endParaRPr lang="en-US" sz="2400" dirty="0">
              <a:solidFill>
                <a:schemeClr val="accent3">
                  <a:lumMod val="25000"/>
                </a:schemeClr>
              </a:solidFill>
            </a:endParaRPr>
          </a:p>
        </p:txBody>
      </p:sp>
      <p:sp>
        <p:nvSpPr>
          <p:cNvPr id="12" name="Content Placeholder 4">
            <a:extLst>
              <a:ext uri="{FF2B5EF4-FFF2-40B4-BE49-F238E27FC236}">
                <a16:creationId xmlns:a16="http://schemas.microsoft.com/office/drawing/2014/main" xmlns="" id="{85D9F803-CDBC-C74C-AF1B-2B5937D1C241}"/>
              </a:ext>
            </a:extLst>
          </p:cNvPr>
          <p:cNvSpPr txBox="1">
            <a:spLocks/>
          </p:cNvSpPr>
          <p:nvPr/>
        </p:nvSpPr>
        <p:spPr>
          <a:xfrm>
            <a:off x="2962439" y="6111927"/>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KSC LC-39A</a:t>
            </a:r>
            <a:endParaRPr lang="en-US" sz="2400" dirty="0">
              <a:solidFill>
                <a:schemeClr val="accent3">
                  <a:lumMod val="25000"/>
                </a:schemeClr>
              </a:solidFill>
            </a:endParaRPr>
          </a:p>
        </p:txBody>
      </p:sp>
      <p:sp>
        <p:nvSpPr>
          <p:cNvPr id="13" name="Content Placeholder 4">
            <a:extLst>
              <a:ext uri="{FF2B5EF4-FFF2-40B4-BE49-F238E27FC236}">
                <a16:creationId xmlns:a16="http://schemas.microsoft.com/office/drawing/2014/main" xmlns="" id="{85D9F803-CDBC-C74C-AF1B-2B5937D1C241}"/>
              </a:ext>
            </a:extLst>
          </p:cNvPr>
          <p:cNvSpPr txBox="1">
            <a:spLocks/>
          </p:cNvSpPr>
          <p:nvPr/>
        </p:nvSpPr>
        <p:spPr>
          <a:xfrm>
            <a:off x="5287317" y="6111926"/>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CCAFS LC-40</a:t>
            </a:r>
            <a:endParaRPr lang="en-US" sz="2400" dirty="0">
              <a:solidFill>
                <a:schemeClr val="accent3">
                  <a:lumMod val="25000"/>
                </a:schemeClr>
              </a:solidFill>
            </a:endParaRPr>
          </a:p>
        </p:txBody>
      </p:sp>
      <p:sp>
        <p:nvSpPr>
          <p:cNvPr id="14" name="Content Placeholder 4">
            <a:extLst>
              <a:ext uri="{FF2B5EF4-FFF2-40B4-BE49-F238E27FC236}">
                <a16:creationId xmlns:a16="http://schemas.microsoft.com/office/drawing/2014/main" xmlns="" id="{85D9F803-CDBC-C74C-AF1B-2B5937D1C241}"/>
              </a:ext>
            </a:extLst>
          </p:cNvPr>
          <p:cNvSpPr txBox="1">
            <a:spLocks/>
          </p:cNvSpPr>
          <p:nvPr/>
        </p:nvSpPr>
        <p:spPr>
          <a:xfrm>
            <a:off x="7612195" y="6111925"/>
            <a:ext cx="2324878" cy="45923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CCAFS </a:t>
            </a:r>
            <a:r>
              <a:rPr lang="en-US" sz="2400" dirty="0" smtClean="0">
                <a:solidFill>
                  <a:schemeClr val="accent3">
                    <a:lumMod val="25000"/>
                  </a:schemeClr>
                </a:solidFill>
                <a:latin typeface="Abadi"/>
              </a:rPr>
              <a:t>SLC-40</a:t>
            </a:r>
            <a:endParaRPr lang="en-US" sz="2400" dirty="0">
              <a:solidFill>
                <a:schemeClr val="accent3">
                  <a:lumMod val="25000"/>
                </a:schemeClr>
              </a:solidFill>
            </a:endParaRPr>
          </a:p>
        </p:txBody>
      </p:sp>
      <p:pic>
        <p:nvPicPr>
          <p:cNvPr id="15" name="Picture 14"/>
          <p:cNvPicPr>
            <a:picLocks noChangeAspect="1"/>
          </p:cNvPicPr>
          <p:nvPr/>
        </p:nvPicPr>
        <p:blipFill>
          <a:blip r:embed="rId3"/>
          <a:stretch>
            <a:fillRect/>
          </a:stretch>
        </p:blipFill>
        <p:spPr>
          <a:xfrm>
            <a:off x="5369756" y="3951927"/>
            <a:ext cx="2160000" cy="2160000"/>
          </a:xfrm>
          <a:prstGeom prst="rect">
            <a:avLst/>
          </a:prstGeom>
        </p:spPr>
      </p:pic>
      <p:pic>
        <p:nvPicPr>
          <p:cNvPr id="16" name="Picture 15"/>
          <p:cNvPicPr>
            <a:picLocks noChangeAspect="1"/>
          </p:cNvPicPr>
          <p:nvPr/>
        </p:nvPicPr>
        <p:blipFill>
          <a:blip r:embed="rId4"/>
          <a:stretch>
            <a:fillRect/>
          </a:stretch>
        </p:blipFill>
        <p:spPr>
          <a:xfrm>
            <a:off x="720000" y="3951927"/>
            <a:ext cx="2160000" cy="2160000"/>
          </a:xfrm>
          <a:prstGeom prst="rect">
            <a:avLst/>
          </a:prstGeom>
        </p:spPr>
      </p:pic>
      <p:pic>
        <p:nvPicPr>
          <p:cNvPr id="17" name="Picture 16"/>
          <p:cNvPicPr>
            <a:picLocks noChangeAspect="1"/>
          </p:cNvPicPr>
          <p:nvPr/>
        </p:nvPicPr>
        <p:blipFill>
          <a:blip r:embed="rId5"/>
          <a:stretch>
            <a:fillRect/>
          </a:stretch>
        </p:blipFill>
        <p:spPr>
          <a:xfrm>
            <a:off x="7691526" y="3951925"/>
            <a:ext cx="2160000" cy="2160000"/>
          </a:xfrm>
          <a:prstGeom prst="rect">
            <a:avLst/>
          </a:prstGeom>
        </p:spPr>
      </p:pic>
      <p:pic>
        <p:nvPicPr>
          <p:cNvPr id="18" name="Picture 17"/>
          <p:cNvPicPr>
            <a:picLocks noChangeAspect="1"/>
          </p:cNvPicPr>
          <p:nvPr/>
        </p:nvPicPr>
        <p:blipFill>
          <a:blip r:embed="rId6"/>
          <a:stretch>
            <a:fillRect/>
          </a:stretch>
        </p:blipFill>
        <p:spPr>
          <a:xfrm>
            <a:off x="3044878" y="3951927"/>
            <a:ext cx="2160000" cy="2160000"/>
          </a:xfrm>
          <a:prstGeom prst="rect">
            <a:avLst/>
          </a:prstGeom>
        </p:spPr>
      </p:pic>
      <p:sp>
        <p:nvSpPr>
          <p:cNvPr id="19" name="Rectangle 18"/>
          <p:cNvSpPr/>
          <p:nvPr/>
        </p:nvSpPr>
        <p:spPr>
          <a:xfrm>
            <a:off x="0" y="0"/>
            <a:ext cx="360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3960000" cy="5040000"/>
          </a:xfrm>
          <a:prstGeom prst="rect">
            <a:avLst/>
          </a:prstGeom>
        </p:spPr>
        <p:txBody>
          <a:bodyPr lIns="91440" tIns="45720" rIns="91440" bIns="45720" anchor="t">
            <a:normAutofit lnSpcReduction="10000"/>
          </a:bodyPr>
          <a:lstStyle/>
          <a:p>
            <a:pPr>
              <a:lnSpc>
                <a:spcPct val="100000"/>
              </a:lnSpc>
              <a:spcBef>
                <a:spcPts val="1400"/>
              </a:spcBef>
            </a:pPr>
            <a:r>
              <a:rPr lang="en-US" sz="2200" dirty="0" smtClean="0">
                <a:solidFill>
                  <a:schemeClr val="accent3">
                    <a:lumMod val="25000"/>
                  </a:schemeClr>
                </a:solidFill>
                <a:latin typeface="Abadi"/>
              </a:rPr>
              <a:t>The CCAFS </a:t>
            </a:r>
            <a:r>
              <a:rPr lang="en-US" sz="2200" dirty="0">
                <a:solidFill>
                  <a:schemeClr val="accent3">
                    <a:lumMod val="25000"/>
                  </a:schemeClr>
                </a:solidFill>
                <a:latin typeface="Abadi"/>
              </a:rPr>
              <a:t>LC-40 and CCAFS </a:t>
            </a:r>
            <a:r>
              <a:rPr lang="en-US" sz="2200" dirty="0" smtClean="0">
                <a:solidFill>
                  <a:schemeClr val="accent3">
                    <a:lumMod val="25000"/>
                  </a:schemeClr>
                </a:solidFill>
                <a:latin typeface="Abadi"/>
              </a:rPr>
              <a:t>SLC-40 launch sites have coordinates that are close to being, but are not exactly, right on top of each other.</a:t>
            </a:r>
          </a:p>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perimeter road </a:t>
            </a:r>
            <a:r>
              <a:rPr lang="en-US" sz="2200" dirty="0" smtClean="0">
                <a:solidFill>
                  <a:schemeClr val="accent3">
                    <a:lumMod val="25000"/>
                  </a:schemeClr>
                </a:solidFill>
                <a:latin typeface="Abadi"/>
              </a:rPr>
              <a:t>around CCAFS LC-40 is 0.19 km away from the launch site coordinates.</a:t>
            </a:r>
          </a:p>
          <a:p>
            <a:pPr>
              <a:lnSpc>
                <a:spcPct val="100000"/>
              </a:lnSpc>
              <a:spcBef>
                <a:spcPts val="1400"/>
              </a:spcBef>
            </a:pPr>
            <a:r>
              <a:rPr lang="en-US" sz="2200" dirty="0" smtClean="0">
                <a:solidFill>
                  <a:schemeClr val="accent3">
                    <a:lumMod val="25000"/>
                  </a:schemeClr>
                </a:solidFill>
                <a:latin typeface="Abadi"/>
              </a:rPr>
              <a:t>The coastline is 0.92 km away from </a:t>
            </a:r>
            <a:r>
              <a:rPr lang="en-US" sz="2200" dirty="0">
                <a:solidFill>
                  <a:schemeClr val="accent3">
                    <a:lumMod val="25000"/>
                  </a:schemeClr>
                </a:solidFill>
                <a:latin typeface="Abadi"/>
              </a:rPr>
              <a:t>CCAFS LC-40</a:t>
            </a:r>
            <a:r>
              <a:rPr lang="en-US" sz="2200" dirty="0" smtClean="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a:t>
            </a:r>
            <a:r>
              <a:rPr lang="en-US" sz="2200" dirty="0" smtClean="0">
                <a:solidFill>
                  <a:schemeClr val="accent3">
                    <a:lumMod val="25000"/>
                  </a:schemeClr>
                </a:solidFill>
                <a:latin typeface="Abadi"/>
              </a:rPr>
              <a:t>he rail line is 1.33 km away from </a:t>
            </a:r>
            <a:r>
              <a:rPr lang="en-US" sz="2200" dirty="0">
                <a:solidFill>
                  <a:schemeClr val="accent3">
                    <a:lumMod val="25000"/>
                  </a:schemeClr>
                </a:solidFill>
                <a:latin typeface="Abadi"/>
              </a:rPr>
              <a:t>CCAFS LC-40</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chemeClr val="accent6"/>
                </a:solidFill>
                <a:latin typeface="Abadi"/>
              </a:rPr>
              <a:t>Distance from Launch Site </a:t>
            </a:r>
            <a:r>
              <a:rPr lang="en-US" dirty="0">
                <a:solidFill>
                  <a:schemeClr val="accent6"/>
                </a:solidFill>
                <a:latin typeface="Abadi"/>
              </a:rPr>
              <a:t>to </a:t>
            </a:r>
            <a:r>
              <a:rPr lang="en-US" dirty="0" smtClean="0">
                <a:solidFill>
                  <a:schemeClr val="accent6"/>
                </a:solidFill>
                <a:latin typeface="Abadi"/>
              </a:rPr>
              <a:t>Proximities </a:t>
            </a:r>
            <a:endParaRPr lang="en-US" dirty="0">
              <a:solidFill>
                <a:schemeClr val="accent6"/>
              </a:solidFill>
              <a:latin typeface="Abadi"/>
            </a:endParaRPr>
          </a:p>
        </p:txBody>
      </p:sp>
      <p:pic>
        <p:nvPicPr>
          <p:cNvPr id="4" name="Picture 3"/>
          <p:cNvPicPr>
            <a:picLocks noChangeAspect="1"/>
          </p:cNvPicPr>
          <p:nvPr/>
        </p:nvPicPr>
        <p:blipFill>
          <a:blip r:embed="rId3"/>
          <a:stretch>
            <a:fillRect/>
          </a:stretch>
        </p:blipFill>
        <p:spPr>
          <a:xfrm>
            <a:off x="4680000" y="1389600"/>
            <a:ext cx="6840000" cy="4106419"/>
          </a:xfrm>
          <a:prstGeom prst="rect">
            <a:avLst/>
          </a:prstGeom>
          <a:ln>
            <a:solidFill>
              <a:schemeClr val="accent1"/>
            </a:solidFill>
          </a:ln>
        </p:spPr>
      </p:pic>
      <p:sp>
        <p:nvSpPr>
          <p:cNvPr id="6" name="Rectangle 5"/>
          <p:cNvSpPr/>
          <p:nvPr/>
        </p:nvSpPr>
        <p:spPr>
          <a:xfrm>
            <a:off x="0" y="0"/>
            <a:ext cx="360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5040000" cy="50400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dropdown menu allows the selection of one or all launch sites.</a:t>
            </a:r>
          </a:p>
          <a:p>
            <a:pPr>
              <a:lnSpc>
                <a:spcPct val="100000"/>
              </a:lnSpc>
              <a:spcBef>
                <a:spcPts val="1400"/>
              </a:spcBef>
            </a:pPr>
            <a:r>
              <a:rPr lang="en-US" sz="2200" dirty="0" smtClean="0">
                <a:solidFill>
                  <a:schemeClr val="accent3">
                    <a:lumMod val="25000"/>
                  </a:schemeClr>
                </a:solidFill>
                <a:latin typeface="Abadi"/>
              </a:rPr>
              <a:t>With all launch sites selected, the pie chart displays the distribution of successful </a:t>
            </a:r>
            <a:r>
              <a:rPr lang="en-US" sz="2200" dirty="0">
                <a:solidFill>
                  <a:schemeClr val="accent3">
                    <a:lumMod val="25000"/>
                  </a:schemeClr>
                </a:solidFill>
                <a:latin typeface="Abadi"/>
              </a:rPr>
              <a:t>Falcon 9 first stage landing outcomes </a:t>
            </a:r>
            <a:r>
              <a:rPr lang="en-US" sz="2200" dirty="0" smtClean="0">
                <a:solidFill>
                  <a:schemeClr val="accent3">
                    <a:lumMod val="25000"/>
                  </a:schemeClr>
                </a:solidFill>
                <a:latin typeface="Abadi"/>
              </a:rPr>
              <a:t>between the different launch sites.</a:t>
            </a:r>
          </a:p>
          <a:p>
            <a:pPr>
              <a:lnSpc>
                <a:spcPct val="100000"/>
              </a:lnSpc>
              <a:spcBef>
                <a:spcPts val="1400"/>
              </a:spcBef>
            </a:pPr>
            <a:r>
              <a:rPr lang="en-US" sz="2200" dirty="0" smtClean="0">
                <a:solidFill>
                  <a:schemeClr val="accent3">
                    <a:lumMod val="25000"/>
                  </a:schemeClr>
                </a:solidFill>
                <a:latin typeface="Abadi"/>
              </a:rPr>
              <a:t>The greatest share of successful Falcon 9 first stage landing outcomes (at 41.7% of the total) occurred at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C00000"/>
                </a:solidFill>
                <a:latin typeface="Abadi"/>
              </a:rPr>
              <a:t>Launch Success Count </a:t>
            </a:r>
            <a:r>
              <a:rPr lang="en-US" dirty="0">
                <a:solidFill>
                  <a:srgbClr val="C00000"/>
                </a:solidFill>
                <a:latin typeface="Abadi"/>
              </a:rPr>
              <a:t>for </a:t>
            </a:r>
            <a:r>
              <a:rPr lang="en-US" dirty="0" smtClean="0">
                <a:solidFill>
                  <a:srgbClr val="C00000"/>
                </a:solidFill>
                <a:latin typeface="Abadi"/>
              </a:rPr>
              <a:t>All Sites</a:t>
            </a:r>
            <a:endParaRPr lang="en-US" dirty="0">
              <a:solidFill>
                <a:srgbClr val="C00000"/>
              </a:solidFill>
              <a:latin typeface="Abadi"/>
            </a:endParaRPr>
          </a:p>
        </p:txBody>
      </p:sp>
      <p:pic>
        <p:nvPicPr>
          <p:cNvPr id="4" name="Picture 3"/>
          <p:cNvPicPr>
            <a:picLocks noChangeAspect="1"/>
          </p:cNvPicPr>
          <p:nvPr/>
        </p:nvPicPr>
        <p:blipFill>
          <a:blip r:embed="rId3"/>
          <a:stretch>
            <a:fillRect/>
          </a:stretch>
        </p:blipFill>
        <p:spPr>
          <a:xfrm>
            <a:off x="6120000" y="1389600"/>
            <a:ext cx="5055945" cy="4320000"/>
          </a:xfrm>
          <a:prstGeom prst="rect">
            <a:avLst/>
          </a:prstGeom>
          <a:ln>
            <a:solidFill>
              <a:schemeClr val="accent1"/>
            </a:solidFill>
          </a:ln>
        </p:spPr>
      </p:pic>
      <p:sp>
        <p:nvSpPr>
          <p:cNvPr id="6" name="Rectangle 5"/>
          <p:cNvSpPr/>
          <p:nvPr/>
        </p:nvSpPr>
        <p:spPr>
          <a:xfrm>
            <a:off x="0" y="0"/>
            <a:ext cx="360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720000" y="1389600"/>
            <a:ext cx="10800000" cy="504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In competition with SpaceX, a rival rocket launch company wants to make predictions about the success/failure of SpaceX Falcon 9 rocket first stage landings.</a:t>
            </a:r>
            <a:endParaRPr lang="en-US" sz="22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What is the nature and extent of the data that we have on SpaceX Falcon 9 first stage landings?</a:t>
            </a:r>
          </a:p>
          <a:p>
            <a:pPr>
              <a:spcBef>
                <a:spcPts val="1400"/>
              </a:spcBef>
            </a:pPr>
            <a:r>
              <a:rPr lang="en-US" sz="2200" dirty="0" smtClean="0">
                <a:solidFill>
                  <a:schemeClr val="accent3">
                    <a:lumMod val="25000"/>
                  </a:schemeClr>
                </a:solidFill>
                <a:latin typeface="Abadi" panose="020B0604020104020204" pitchFamily="34" charset="0"/>
              </a:rPr>
              <a:t>Which machine learning model would work best (have the highest accuracy</a:t>
            </a:r>
            <a:r>
              <a:rPr lang="en-US" sz="2200" dirty="0" smtClean="0">
                <a:solidFill>
                  <a:schemeClr val="accent3">
                    <a:lumMod val="25000"/>
                  </a:schemeClr>
                </a:solidFill>
                <a:latin typeface="Abadi" panose="020B0604020104020204" pitchFamily="34" charset="0"/>
              </a:rPr>
              <a:t>) to </a:t>
            </a:r>
            <a:r>
              <a:rPr lang="en-US" sz="2200" dirty="0" smtClean="0">
                <a:solidFill>
                  <a:schemeClr val="accent3">
                    <a:lumMod val="25000"/>
                  </a:schemeClr>
                </a:solidFill>
                <a:latin typeface="Abadi" panose="020B0604020104020204" pitchFamily="34" charset="0"/>
              </a:rPr>
              <a:t>predict the outcome of a </a:t>
            </a:r>
            <a:r>
              <a:rPr lang="en-US" sz="2200" dirty="0">
                <a:solidFill>
                  <a:schemeClr val="accent3">
                    <a:lumMod val="25000"/>
                  </a:schemeClr>
                </a:solidFill>
                <a:latin typeface="Abadi" panose="020B0604020104020204" pitchFamily="34" charset="0"/>
              </a:rPr>
              <a:t>Falcon 9 first stage landing </a:t>
            </a:r>
            <a:r>
              <a:rPr lang="en-US" sz="2200" dirty="0" smtClean="0">
                <a:solidFill>
                  <a:schemeClr val="accent3">
                    <a:lumMod val="25000"/>
                  </a:schemeClr>
                </a:solidFill>
                <a:latin typeface="Abadi" panose="020B0604020104020204" pitchFamily="34" charset="0"/>
              </a:rPr>
              <a:t>from a future launch?</a:t>
            </a:r>
          </a:p>
          <a:p>
            <a:pPr>
              <a:spcBef>
                <a:spcPts val="1400"/>
              </a:spcBef>
            </a:pPr>
            <a:r>
              <a:rPr lang="en-US" sz="2200" dirty="0">
                <a:solidFill>
                  <a:schemeClr val="accent3">
                    <a:lumMod val="25000"/>
                  </a:schemeClr>
                </a:solidFill>
                <a:latin typeface="Abadi" panose="020B0604020104020204" pitchFamily="34" charset="0"/>
              </a:rPr>
              <a:t>Will a future Falcon 9 first stage landing be successful</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49369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5040000" cy="5040000"/>
          </a:xfrm>
          <a:prstGeom prst="rect">
            <a:avLst/>
          </a:prstGeom>
        </p:spPr>
        <p:txBody>
          <a:bodyPr lIns="91440" tIns="45720" rIns="91440" bIns="45720" anchor="t">
            <a:normAutofit/>
          </a:bodyPr>
          <a:lstStyle/>
          <a:p>
            <a:r>
              <a:rPr lang="en-US" sz="2200" dirty="0" smtClean="0">
                <a:solidFill>
                  <a:schemeClr val="accent3">
                    <a:lumMod val="25000"/>
                  </a:schemeClr>
                </a:solidFill>
                <a:latin typeface="Abadi" panose="020B0604020104020204" pitchFamily="34" charset="0"/>
              </a:rPr>
              <a:t>Falcon </a:t>
            </a:r>
            <a:r>
              <a:rPr lang="en-US" sz="2200" dirty="0">
                <a:solidFill>
                  <a:schemeClr val="accent3">
                    <a:lumMod val="25000"/>
                  </a:schemeClr>
                </a:solidFill>
                <a:latin typeface="Abadi" panose="020B0604020104020204" pitchFamily="34" charset="0"/>
              </a:rPr>
              <a:t>9 first stage </a:t>
            </a:r>
            <a:r>
              <a:rPr lang="en-US" sz="2200" dirty="0">
                <a:solidFill>
                  <a:srgbClr val="636EFA"/>
                </a:solidFill>
                <a:latin typeface="Abadi" panose="020B0604020104020204" pitchFamily="34" charset="0"/>
              </a:rPr>
              <a:t>failed landings</a:t>
            </a:r>
            <a:r>
              <a:rPr lang="en-US" sz="2200" dirty="0">
                <a:solidFill>
                  <a:schemeClr val="accent3">
                    <a:lumMod val="25000"/>
                  </a:schemeClr>
                </a:solidFill>
                <a:latin typeface="Abadi" panose="020B0604020104020204" pitchFamily="34" charset="0"/>
              </a:rPr>
              <a:t> are indicated by the ‘0’ Class </a:t>
            </a:r>
            <a:r>
              <a:rPr lang="en-US" sz="2200" dirty="0" smtClean="0">
                <a:solidFill>
                  <a:schemeClr val="accent3">
                    <a:lumMod val="25000"/>
                  </a:schemeClr>
                </a:solidFill>
                <a:latin typeface="Abadi" panose="020B0604020104020204" pitchFamily="34" charset="0"/>
              </a:rPr>
              <a:t>(</a:t>
            </a:r>
            <a:r>
              <a:rPr lang="en-US" sz="2200" dirty="0" smtClean="0">
                <a:solidFill>
                  <a:srgbClr val="636EFA"/>
                </a:solidFill>
                <a:latin typeface="Arial" panose="020B0604020202020204" pitchFamily="34" charset="0"/>
                <a:cs typeface="Arial" panose="020B0604020202020204" pitchFamily="34" charset="0"/>
              </a:rPr>
              <a:t>■ </a:t>
            </a:r>
            <a:r>
              <a:rPr lang="en-US" sz="2200" dirty="0" smtClean="0">
                <a:solidFill>
                  <a:srgbClr val="636EFA"/>
                </a:solidFill>
                <a:latin typeface="Abadi" panose="020B0604020104020204" pitchFamily="34" charset="0"/>
              </a:rPr>
              <a:t>blue wedge in the pie chart</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and </a:t>
            </a:r>
            <a:r>
              <a:rPr lang="en-US" sz="2200" dirty="0">
                <a:solidFill>
                  <a:srgbClr val="EF553B"/>
                </a:solidFill>
                <a:latin typeface="Abadi" panose="020B0604020104020204" pitchFamily="34" charset="0"/>
              </a:rPr>
              <a:t>successful landings </a:t>
            </a:r>
            <a:r>
              <a:rPr lang="en-US" sz="2200" dirty="0">
                <a:solidFill>
                  <a:schemeClr val="accent3">
                    <a:lumMod val="25000"/>
                  </a:schemeClr>
                </a:solidFill>
                <a:latin typeface="Abadi" panose="020B0604020104020204" pitchFamily="34" charset="0"/>
              </a:rPr>
              <a:t>by the ‘1’ Class </a:t>
            </a:r>
            <a:r>
              <a:rPr lang="en-US" sz="2200" dirty="0" smtClean="0">
                <a:solidFill>
                  <a:schemeClr val="accent3">
                    <a:lumMod val="25000"/>
                  </a:schemeClr>
                </a:solidFill>
                <a:latin typeface="Abadi" panose="020B0604020104020204" pitchFamily="34" charset="0"/>
              </a:rPr>
              <a:t>(</a:t>
            </a:r>
            <a:r>
              <a:rPr lang="en-US" sz="2200" dirty="0" smtClean="0">
                <a:solidFill>
                  <a:srgbClr val="EF553B"/>
                </a:solidFill>
                <a:latin typeface="Arial" panose="020B0604020202020204" pitchFamily="34" charset="0"/>
                <a:cs typeface="Arial" panose="020B0604020202020204" pitchFamily="34" charset="0"/>
              </a:rPr>
              <a:t>■ red </a:t>
            </a:r>
            <a:r>
              <a:rPr lang="en-US" sz="2200" dirty="0" smtClean="0">
                <a:solidFill>
                  <a:srgbClr val="EF553B"/>
                </a:solidFill>
                <a:latin typeface="Abadi" panose="020B0604020104020204" pitchFamily="34" charset="0"/>
              </a:rPr>
              <a:t>wedge </a:t>
            </a:r>
            <a:r>
              <a:rPr lang="en-US" sz="2200" dirty="0">
                <a:solidFill>
                  <a:srgbClr val="EF553B"/>
                </a:solidFill>
                <a:latin typeface="Abadi" panose="020B0604020104020204" pitchFamily="34" charset="0"/>
              </a:rPr>
              <a:t>in the pie chart</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CCAFS SLC-40 was the launch site that had the highest Falcon 9 first stage landing success rate (42.9%).</a:t>
            </a:r>
          </a:p>
          <a:p>
            <a:endParaRPr lang="en-US" sz="2200"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C00000"/>
                </a:solidFill>
                <a:latin typeface="Abadi"/>
              </a:rPr>
              <a:t>Launch Site </a:t>
            </a:r>
            <a:r>
              <a:rPr lang="en-US" dirty="0">
                <a:solidFill>
                  <a:srgbClr val="C00000"/>
                </a:solidFill>
                <a:latin typeface="Abadi"/>
              </a:rPr>
              <a:t>with </a:t>
            </a:r>
            <a:r>
              <a:rPr lang="en-US" dirty="0" smtClean="0">
                <a:solidFill>
                  <a:srgbClr val="C00000"/>
                </a:solidFill>
                <a:latin typeface="Abadi"/>
              </a:rPr>
              <a:t>Highest Launch Success Ratio</a:t>
            </a:r>
            <a:endParaRPr lang="en-US" dirty="0">
              <a:solidFill>
                <a:srgbClr val="C00000"/>
              </a:solidFill>
              <a:latin typeface="Abadi"/>
            </a:endParaRPr>
          </a:p>
        </p:txBody>
      </p:sp>
      <p:pic>
        <p:nvPicPr>
          <p:cNvPr id="2" name="Picture 1"/>
          <p:cNvPicPr>
            <a:picLocks noChangeAspect="1"/>
          </p:cNvPicPr>
          <p:nvPr/>
        </p:nvPicPr>
        <p:blipFill>
          <a:blip r:embed="rId3"/>
          <a:stretch>
            <a:fillRect/>
          </a:stretch>
        </p:blipFill>
        <p:spPr>
          <a:xfrm>
            <a:off x="6120000" y="1389600"/>
            <a:ext cx="5055945" cy="4320000"/>
          </a:xfrm>
          <a:prstGeom prst="rect">
            <a:avLst/>
          </a:prstGeom>
          <a:ln>
            <a:solidFill>
              <a:schemeClr val="accent1"/>
            </a:solidFill>
          </a:ln>
        </p:spPr>
      </p:pic>
      <p:sp>
        <p:nvSpPr>
          <p:cNvPr id="6" name="Rectangle 5"/>
          <p:cNvSpPr/>
          <p:nvPr/>
        </p:nvSpPr>
        <p:spPr>
          <a:xfrm>
            <a:off x="0" y="0"/>
            <a:ext cx="360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20000" y="1389600"/>
            <a:ext cx="3780000" cy="50400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These screenshots are of the Payload </a:t>
            </a:r>
            <a:r>
              <a:rPr lang="en-US" sz="2200" dirty="0">
                <a:solidFill>
                  <a:schemeClr val="accent3">
                    <a:lumMod val="25000"/>
                  </a:schemeClr>
                </a:solidFill>
                <a:latin typeface="Abadi" panose="020B0604020104020204" pitchFamily="34" charset="0"/>
              </a:rPr>
              <a:t>vs. Launch Outcome scatter </a:t>
            </a:r>
            <a:r>
              <a:rPr lang="en-US" sz="2200" dirty="0" smtClean="0">
                <a:solidFill>
                  <a:schemeClr val="accent3">
                    <a:lumMod val="25000"/>
                  </a:schemeClr>
                </a:solidFill>
                <a:latin typeface="Abadi" panose="020B0604020104020204" pitchFamily="34" charset="0"/>
              </a:rPr>
              <a:t>plots </a:t>
            </a:r>
            <a:r>
              <a:rPr lang="en-US" sz="2200" dirty="0">
                <a:solidFill>
                  <a:schemeClr val="accent3">
                    <a:lumMod val="25000"/>
                  </a:schemeClr>
                </a:solidFill>
                <a:latin typeface="Abadi" panose="020B0604020104020204" pitchFamily="34" charset="0"/>
              </a:rPr>
              <a:t>for all sites, with </a:t>
            </a:r>
            <a:r>
              <a:rPr lang="en-US" sz="2200" dirty="0" smtClean="0">
                <a:solidFill>
                  <a:schemeClr val="accent3">
                    <a:lumMod val="25000"/>
                  </a:schemeClr>
                </a:solidFill>
                <a:latin typeface="Abadi" panose="020B0604020104020204" pitchFamily="34" charset="0"/>
              </a:rPr>
              <a:t>different </a:t>
            </a:r>
            <a:r>
              <a:rPr lang="en-US" sz="2200" dirty="0">
                <a:solidFill>
                  <a:schemeClr val="accent3">
                    <a:lumMod val="25000"/>
                  </a:schemeClr>
                </a:solidFill>
                <a:latin typeface="Abadi" panose="020B0604020104020204" pitchFamily="34" charset="0"/>
              </a:rPr>
              <a:t>payload selected in the range </a:t>
            </a:r>
            <a:r>
              <a:rPr lang="en-US" sz="2200" dirty="0" smtClean="0">
                <a:solidFill>
                  <a:schemeClr val="accent3">
                    <a:lumMod val="25000"/>
                  </a:schemeClr>
                </a:solidFill>
                <a:latin typeface="Abadi" panose="020B0604020104020204" pitchFamily="34" charset="0"/>
              </a:rPr>
              <a:t>slider.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a:rPr>
              <a:t>The payload range from about 2,000 kg to 5,000 kg has the largest success rate.</a:t>
            </a:r>
          </a:p>
          <a:p>
            <a:pPr>
              <a:lnSpc>
                <a:spcPct val="100000"/>
              </a:lnSpc>
              <a:spcBef>
                <a:spcPts val="1400"/>
              </a:spcBef>
            </a:pPr>
            <a:r>
              <a:rPr lang="en-US" sz="2200" dirty="0" smtClean="0">
                <a:solidFill>
                  <a:schemeClr val="accent3">
                    <a:lumMod val="25000"/>
                  </a:schemeClr>
                </a:solidFill>
                <a:latin typeface="Abadi"/>
              </a:rPr>
              <a:t>The ‘FT’ booster version category has </a:t>
            </a:r>
            <a:r>
              <a:rPr lang="en-US" sz="2200" dirty="0">
                <a:solidFill>
                  <a:schemeClr val="accent3">
                    <a:lumMod val="25000"/>
                  </a:schemeClr>
                </a:solidFill>
                <a:latin typeface="Abadi"/>
              </a:rPr>
              <a:t>the largest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C00000"/>
                </a:solidFill>
                <a:latin typeface="Abadi"/>
              </a:rPr>
              <a:t>Payload vs. Launch Outcome</a:t>
            </a:r>
          </a:p>
        </p:txBody>
      </p:sp>
      <p:pic>
        <p:nvPicPr>
          <p:cNvPr id="2" name="Picture 1"/>
          <p:cNvPicPr>
            <a:picLocks noChangeAspect="1"/>
          </p:cNvPicPr>
          <p:nvPr/>
        </p:nvPicPr>
        <p:blipFill>
          <a:blip r:embed="rId3"/>
          <a:stretch>
            <a:fillRect/>
          </a:stretch>
        </p:blipFill>
        <p:spPr>
          <a:xfrm>
            <a:off x="4500000" y="1389600"/>
            <a:ext cx="3600000" cy="1800000"/>
          </a:xfrm>
          <a:prstGeom prst="rect">
            <a:avLst/>
          </a:prstGeom>
          <a:ln>
            <a:solidFill>
              <a:schemeClr val="accent1"/>
            </a:solidFill>
          </a:ln>
        </p:spPr>
      </p:pic>
      <p:sp>
        <p:nvSpPr>
          <p:cNvPr id="8" name="Content Placeholder 4">
            <a:extLst>
              <a:ext uri="{FF2B5EF4-FFF2-40B4-BE49-F238E27FC236}">
                <a16:creationId xmlns:a16="http://schemas.microsoft.com/office/drawing/2014/main" xmlns="" id="{85D9F803-CDBC-C74C-AF1B-2B5937D1C241}"/>
              </a:ext>
            </a:extLst>
          </p:cNvPr>
          <p:cNvSpPr txBox="1">
            <a:spLocks/>
          </p:cNvSpPr>
          <p:nvPr/>
        </p:nvSpPr>
        <p:spPr>
          <a:xfrm>
            <a:off x="8915109" y="5759999"/>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VAFB SLC-4E</a:t>
            </a:r>
            <a:endParaRPr lang="en-US" sz="2400" dirty="0">
              <a:solidFill>
                <a:schemeClr val="accent3">
                  <a:lumMod val="25000"/>
                </a:schemeClr>
              </a:solidFill>
            </a:endParaRPr>
          </a:p>
        </p:txBody>
      </p:sp>
      <p:sp>
        <p:nvSpPr>
          <p:cNvPr id="9" name="Content Placeholder 4">
            <a:extLst>
              <a:ext uri="{FF2B5EF4-FFF2-40B4-BE49-F238E27FC236}">
                <a16:creationId xmlns:a16="http://schemas.microsoft.com/office/drawing/2014/main" xmlns="" id="{85D9F803-CDBC-C74C-AF1B-2B5937D1C241}"/>
              </a:ext>
            </a:extLst>
          </p:cNvPr>
          <p:cNvSpPr txBox="1">
            <a:spLocks/>
          </p:cNvSpPr>
          <p:nvPr/>
        </p:nvSpPr>
        <p:spPr>
          <a:xfrm>
            <a:off x="5137561" y="5760000"/>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KSC LC-39A</a:t>
            </a:r>
            <a:endParaRPr lang="en-US" sz="2400" dirty="0">
              <a:solidFill>
                <a:schemeClr val="accent3">
                  <a:lumMod val="25000"/>
                </a:schemeClr>
              </a:solidFill>
            </a:endParaRPr>
          </a:p>
        </p:txBody>
      </p:sp>
      <p:sp>
        <p:nvSpPr>
          <p:cNvPr id="10" name="Content Placeholder 4">
            <a:extLst>
              <a:ext uri="{FF2B5EF4-FFF2-40B4-BE49-F238E27FC236}">
                <a16:creationId xmlns:a16="http://schemas.microsoft.com/office/drawing/2014/main" xmlns="" id="{85D9F803-CDBC-C74C-AF1B-2B5937D1C241}"/>
              </a:ext>
            </a:extLst>
          </p:cNvPr>
          <p:cNvSpPr txBox="1">
            <a:spLocks/>
          </p:cNvSpPr>
          <p:nvPr/>
        </p:nvSpPr>
        <p:spPr>
          <a:xfrm>
            <a:off x="5137561" y="3189600"/>
            <a:ext cx="2324878" cy="4592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CCAFS LC-40</a:t>
            </a:r>
            <a:endParaRPr lang="en-US" sz="2400" dirty="0">
              <a:solidFill>
                <a:schemeClr val="accent3">
                  <a:lumMod val="25000"/>
                </a:schemeClr>
              </a:solidFill>
            </a:endParaRPr>
          </a:p>
        </p:txBody>
      </p:sp>
      <p:sp>
        <p:nvSpPr>
          <p:cNvPr id="11" name="Content Placeholder 4">
            <a:extLst>
              <a:ext uri="{FF2B5EF4-FFF2-40B4-BE49-F238E27FC236}">
                <a16:creationId xmlns:a16="http://schemas.microsoft.com/office/drawing/2014/main" xmlns="" id="{85D9F803-CDBC-C74C-AF1B-2B5937D1C241}"/>
              </a:ext>
            </a:extLst>
          </p:cNvPr>
          <p:cNvSpPr txBox="1">
            <a:spLocks/>
          </p:cNvSpPr>
          <p:nvPr/>
        </p:nvSpPr>
        <p:spPr>
          <a:xfrm>
            <a:off x="8915109" y="3189600"/>
            <a:ext cx="2324878" cy="45923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None/>
            </a:pPr>
            <a:r>
              <a:rPr lang="en-US" sz="2400" dirty="0">
                <a:solidFill>
                  <a:schemeClr val="accent3">
                    <a:lumMod val="25000"/>
                  </a:schemeClr>
                </a:solidFill>
                <a:latin typeface="Abadi"/>
              </a:rPr>
              <a:t>CCAFS </a:t>
            </a:r>
            <a:r>
              <a:rPr lang="en-US" sz="2400" dirty="0" smtClean="0">
                <a:solidFill>
                  <a:schemeClr val="accent3">
                    <a:lumMod val="25000"/>
                  </a:schemeClr>
                </a:solidFill>
                <a:latin typeface="Abadi"/>
              </a:rPr>
              <a:t>SLC-40</a:t>
            </a:r>
            <a:endParaRPr lang="en-US" sz="2400" dirty="0">
              <a:solidFill>
                <a:schemeClr val="accent3">
                  <a:lumMod val="25000"/>
                </a:schemeClr>
              </a:solidFill>
            </a:endParaRPr>
          </a:p>
        </p:txBody>
      </p:sp>
      <p:pic>
        <p:nvPicPr>
          <p:cNvPr id="4" name="Picture 3"/>
          <p:cNvPicPr>
            <a:picLocks noChangeAspect="1"/>
          </p:cNvPicPr>
          <p:nvPr/>
        </p:nvPicPr>
        <p:blipFill>
          <a:blip r:embed="rId4"/>
          <a:stretch>
            <a:fillRect/>
          </a:stretch>
        </p:blipFill>
        <p:spPr>
          <a:xfrm>
            <a:off x="8280000" y="1389600"/>
            <a:ext cx="3600000" cy="1800000"/>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500000" y="3960000"/>
            <a:ext cx="3600000" cy="1800000"/>
          </a:xfrm>
          <a:prstGeom prst="rect">
            <a:avLst/>
          </a:prstGeom>
          <a:ln>
            <a:solidFill>
              <a:schemeClr val="accent1"/>
            </a:solidFill>
          </a:ln>
        </p:spPr>
      </p:pic>
      <p:pic>
        <p:nvPicPr>
          <p:cNvPr id="13" name="Picture 12"/>
          <p:cNvPicPr>
            <a:picLocks noChangeAspect="1"/>
          </p:cNvPicPr>
          <p:nvPr/>
        </p:nvPicPr>
        <p:blipFill>
          <a:blip r:embed="rId6"/>
          <a:stretch>
            <a:fillRect/>
          </a:stretch>
        </p:blipFill>
        <p:spPr>
          <a:xfrm>
            <a:off x="8280000" y="3960000"/>
            <a:ext cx="3600000" cy="1800000"/>
          </a:xfrm>
          <a:prstGeom prst="rect">
            <a:avLst/>
          </a:prstGeom>
          <a:ln>
            <a:solidFill>
              <a:schemeClr val="accent1"/>
            </a:solidFill>
          </a:ln>
        </p:spPr>
      </p:pic>
      <p:sp>
        <p:nvSpPr>
          <p:cNvPr id="14" name="Rectangle 13"/>
          <p:cNvSpPr/>
          <p:nvPr/>
        </p:nvSpPr>
        <p:spPr>
          <a:xfrm>
            <a:off x="0" y="0"/>
            <a:ext cx="360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20000" y="1389600"/>
            <a:ext cx="3960000" cy="50400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performed equally well except for the Decision Tree model which performed poorly relative to the other </a:t>
            </a:r>
            <a:r>
              <a:rPr lang="en-US" sz="2200" dirty="0" smtClean="0">
                <a:solidFill>
                  <a:schemeClr val="accent3">
                    <a:lumMod val="25000"/>
                  </a:schemeClr>
                </a:solidFill>
                <a:latin typeface="Abadi"/>
              </a:rPr>
              <a:t>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75000"/>
                    <a:lumOff val="25000"/>
                  </a:schemeClr>
                </a:solidFill>
                <a:latin typeface="Abadi"/>
              </a:rPr>
              <a:t>Classification Accuracy</a:t>
            </a:r>
            <a:endParaRPr lang="en-US"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4680000" y="1389600"/>
            <a:ext cx="6840000" cy="3495707"/>
          </a:xfrm>
          <a:prstGeom prst="rect">
            <a:avLst/>
          </a:prstGeom>
          <a:ln>
            <a:solidFill>
              <a:schemeClr val="accent1"/>
            </a:solidFill>
          </a:ln>
        </p:spPr>
      </p:pic>
      <p:sp>
        <p:nvSpPr>
          <p:cNvPr id="6" name="Rectangle 5"/>
          <p:cNvSpPr/>
          <p:nvPr/>
        </p:nvSpPr>
        <p:spPr>
          <a:xfrm>
            <a:off x="0" y="0"/>
            <a:ext cx="360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19999" y="1389600"/>
            <a:ext cx="540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Shown here is the confusion matrix for the Logistic Regression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Confusion matrices can be read 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Prediction Breakdown: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12 True Positives and 3 True Negatives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3 False Positives and 0 False Negatives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75000"/>
                    <a:lumOff val="25000"/>
                  </a:schemeClr>
                </a:solidFill>
                <a:latin typeface="Abadi"/>
              </a:rPr>
              <a:t>Confusion Matrix</a:t>
            </a:r>
            <a:endParaRPr lang="en-US" dirty="0">
              <a:solidFill>
                <a:schemeClr val="tx1">
                  <a:lumMod val="75000"/>
                  <a:lumOff val="25000"/>
                </a:schemeClr>
              </a:solidFill>
            </a:endParaRPr>
          </a:p>
        </p:txBody>
      </p:sp>
      <p:pic>
        <p:nvPicPr>
          <p:cNvPr id="2" name="Picture 1"/>
          <p:cNvPicPr>
            <a:picLocks noChangeAspect="1"/>
          </p:cNvPicPr>
          <p:nvPr/>
        </p:nvPicPr>
        <p:blipFill>
          <a:blip r:embed="rId3"/>
          <a:stretch>
            <a:fillRect/>
          </a:stretch>
        </p:blipFill>
        <p:spPr>
          <a:xfrm>
            <a:off x="6120000" y="1389600"/>
            <a:ext cx="5344922" cy="4320000"/>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995459" y="2709861"/>
            <a:ext cx="1895475" cy="1895475"/>
          </a:xfrm>
          <a:prstGeom prst="rect">
            <a:avLst/>
          </a:prstGeom>
        </p:spPr>
      </p:pic>
      <p:sp>
        <p:nvSpPr>
          <p:cNvPr id="7" name="Rectangle 6"/>
          <p:cNvSpPr/>
          <p:nvPr/>
        </p:nvSpPr>
        <p:spPr>
          <a:xfrm>
            <a:off x="0" y="0"/>
            <a:ext cx="360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SpaceX does not have a perfect </a:t>
            </a:r>
            <a:r>
              <a:rPr lang="en-US" sz="2200" dirty="0">
                <a:solidFill>
                  <a:schemeClr val="accent3">
                    <a:lumMod val="25000"/>
                  </a:schemeClr>
                </a:solidFill>
                <a:latin typeface="Abadi" panose="020B0604020104020204" pitchFamily="34" charset="0"/>
              </a:rPr>
              <a:t>track record of Falcon 9 first stage </a:t>
            </a:r>
            <a:r>
              <a:rPr lang="en-US" sz="2200" dirty="0" smtClean="0">
                <a:solidFill>
                  <a:schemeClr val="accent3">
                    <a:lumMod val="25000"/>
                  </a:schemeClr>
                </a:solidFill>
                <a:latin typeface="Abadi" panose="020B0604020104020204" pitchFamily="34" charset="0"/>
              </a:rPr>
              <a:t>landing outcomes.</a:t>
            </a:r>
          </a:p>
          <a:p>
            <a:pPr>
              <a:lnSpc>
                <a:spcPct val="100000"/>
              </a:lnSpc>
              <a:spcBef>
                <a:spcPts val="1400"/>
              </a:spcBef>
            </a:pPr>
            <a:r>
              <a:rPr lang="en-US" sz="2200" dirty="0" smtClean="0">
                <a:solidFill>
                  <a:schemeClr val="accent3">
                    <a:lumMod val="25000"/>
                  </a:schemeClr>
                </a:solidFill>
                <a:latin typeface="Abadi" panose="020B0604020104020204" pitchFamily="34" charset="0"/>
              </a:rPr>
              <a:t>SpaceX’s Falcon </a:t>
            </a:r>
            <a:r>
              <a:rPr lang="en-US" sz="2200" dirty="0">
                <a:solidFill>
                  <a:schemeClr val="accent3">
                    <a:lumMod val="25000"/>
                  </a:schemeClr>
                </a:solidFill>
                <a:latin typeface="Abadi" panose="020B0604020104020204" pitchFamily="34" charset="0"/>
              </a:rPr>
              <a:t>9 first stage landing </a:t>
            </a:r>
            <a:r>
              <a:rPr lang="en-US" sz="2200" dirty="0" smtClean="0">
                <a:solidFill>
                  <a:schemeClr val="accent3">
                    <a:lumMod val="25000"/>
                  </a:schemeClr>
                </a:solidFill>
                <a:latin typeface="Abadi" panose="020B0604020104020204" pitchFamily="34" charset="0"/>
              </a:rPr>
              <a:t>outcomes have been trending towards greater success as more launches are made.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machine learning models can be used to predict future SpaceX Falcon 9 first stage landing outcomes.</a:t>
            </a: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Rectangle 5"/>
          <p:cNvSpPr/>
          <p:nvPr/>
        </p:nvSpPr>
        <p:spPr>
          <a:xfrm>
            <a:off x="0" y="0"/>
            <a:ext cx="360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20000" y="1389600"/>
            <a:ext cx="10800000" cy="5040000"/>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Initial Data Sets</a:t>
            </a:r>
          </a:p>
          <a:p>
            <a:pPr>
              <a:lnSpc>
                <a:spcPct val="100000"/>
              </a:lnSpc>
              <a:spcBef>
                <a:spcPts val="1400"/>
              </a:spcBef>
            </a:pPr>
            <a:r>
              <a:rPr lang="en-US" sz="1000" b="1" dirty="0" smtClean="0">
                <a:latin typeface="Abadi" panose="020B0604020104020204" pitchFamily="34" charset="0"/>
              </a:rPr>
              <a:t>SpaceX API (JSON): </a:t>
            </a:r>
            <a:r>
              <a:rPr lang="en-US" sz="1000" dirty="0">
                <a:latin typeface="Abadi" panose="020B0604020104020204" pitchFamily="34" charset="0"/>
                <a:hlinkClick r:id="rId4"/>
              </a:rPr>
              <a:t>https://cf-courses-data.s3.us.cloud-object-storage.appdomain.cloud/IBM-DS0321EN-SkillsNetwork/datasets/API_call_spacex_api.json</a:t>
            </a:r>
            <a:endParaRPr lang="en-US" sz="1000" dirty="0" smtClean="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Wikipedia (Webpage): </a:t>
            </a:r>
            <a:r>
              <a:rPr lang="en-US" sz="1000" dirty="0">
                <a:latin typeface="Abadi" panose="020B0604020104020204" pitchFamily="34" charset="0"/>
                <a:hlinkClick r:id="rId5"/>
              </a:rPr>
              <a:t>https://</a:t>
            </a:r>
            <a:r>
              <a:rPr lang="en-US" sz="1000" dirty="0" smtClean="0">
                <a:latin typeface="Abadi" panose="020B0604020104020204" pitchFamily="34" charset="0"/>
                <a:hlinkClick r:id="rId5"/>
              </a:rPr>
              <a:t>en.wikipedia.org/w/index.php?title=List_of_Falcon_9_and_Falcon_Heavy_launches&amp;oldid=1027686922</a:t>
            </a:r>
            <a:endParaRPr lang="en-US" sz="1000" dirty="0" smtClean="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SpaceX (CSV): </a:t>
            </a:r>
            <a:r>
              <a:rPr lang="en-US" sz="1000" dirty="0" smtClean="0">
                <a:latin typeface="Abadi" panose="020B0604020104020204" pitchFamily="34" charset="0"/>
                <a:hlinkClick r:id="rId6"/>
              </a:rPr>
              <a:t>https</a:t>
            </a:r>
            <a:r>
              <a:rPr lang="en-US" sz="1000" dirty="0">
                <a:latin typeface="Abadi" panose="020B0604020104020204" pitchFamily="34" charset="0"/>
                <a:hlinkClick r:id="rId6"/>
              </a:rPr>
              <a:t>://</a:t>
            </a:r>
            <a:r>
              <a:rPr lang="en-US" sz="1000" dirty="0" smtClean="0">
                <a:latin typeface="Abadi" panose="020B0604020104020204" pitchFamily="34" charset="0"/>
                <a:hlinkClick r:id="rId6"/>
              </a:rPr>
              <a:t>cf-courses-data.s3.us.cloud-object-storage.appdomain.cloud/IBM-DS0321EN-SkillsNetwork/labs/module_2/data/Spacex.csv?utm_medium=Exinfluencer&amp;utm_source=Exinfluencer&amp;utm_content=000026UJ&amp;utm_term=10006555&amp;utm_id=NA-SkillsNetwork-Channel-SkillsNetworkCoursesIBMDS0321ENSkillsNetwork26802033-2022-01-01</a:t>
            </a:r>
            <a:endParaRPr lang="en-US" sz="1000" dirty="0" smtClean="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Launch Geo (</a:t>
            </a:r>
            <a:r>
              <a:rPr lang="en-US" sz="1000" b="1" dirty="0">
                <a:latin typeface="Abadi" panose="020B0604020104020204" pitchFamily="34" charset="0"/>
              </a:rPr>
              <a:t>CSV)</a:t>
            </a:r>
            <a:r>
              <a:rPr lang="en-US" sz="1000" b="1" dirty="0" smtClean="0">
                <a:latin typeface="Abadi" panose="020B0604020104020204" pitchFamily="34" charset="0"/>
              </a:rPr>
              <a:t>: </a:t>
            </a:r>
            <a:r>
              <a:rPr lang="en-US" sz="1000" dirty="0">
                <a:latin typeface="Abadi" panose="020B0604020104020204" pitchFamily="34" charset="0"/>
                <a:hlinkClick r:id="rId7"/>
              </a:rPr>
              <a:t>https://cf-courses-data.s3.us.cloud-object-storage.appdomain.cloud/IBM-DS0321EN-SkillsNetwork/datasets/spacex_launch_geo.csv</a:t>
            </a:r>
            <a:endParaRPr lang="en-US" sz="1000" dirty="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Launch Dash </a:t>
            </a:r>
            <a:r>
              <a:rPr lang="en-US" sz="1000" b="1" dirty="0">
                <a:latin typeface="Abadi" panose="020B0604020104020204" pitchFamily="34" charset="0"/>
              </a:rPr>
              <a:t>(CSV)</a:t>
            </a:r>
            <a:r>
              <a:rPr lang="en-US" sz="1000" b="1" dirty="0" smtClean="0">
                <a:latin typeface="Abadi" panose="020B0604020104020204" pitchFamily="34" charset="0"/>
              </a:rPr>
              <a:t>: </a:t>
            </a:r>
            <a:r>
              <a:rPr lang="en-US" sz="1000" dirty="0">
                <a:latin typeface="Abadi" panose="020B0604020104020204" pitchFamily="34" charset="0"/>
                <a:hlinkClick r:id="rId8"/>
              </a:rPr>
              <a:t>https://cf-courses-data.s3.us.cloud-object-storage.appdomain.cloud/IBM-DS0321EN-SkillsNetwork/datasets/spacex_launch_dash.csv</a:t>
            </a:r>
            <a:endParaRPr lang="en-US" sz="1000" dirty="0">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Sets (.csv files)</a:t>
            </a: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(CSV 1):</a:t>
            </a:r>
            <a:r>
              <a:rPr lang="en-US" sz="1000" dirty="0" smtClean="0">
                <a:latin typeface="Abadi" panose="020B0604020104020204" pitchFamily="34" charset="0"/>
              </a:rPr>
              <a:t> </a:t>
            </a:r>
            <a:r>
              <a:rPr lang="en-US" sz="1000" dirty="0">
                <a:latin typeface="Abadi" panose="020B0604020104020204" pitchFamily="34" charset="0"/>
                <a:hlinkClick r:id="rId9"/>
              </a:rPr>
              <a:t>https://</a:t>
            </a:r>
            <a:r>
              <a:rPr lang="en-US" sz="1000" dirty="0" smtClean="0">
                <a:latin typeface="Abadi" panose="020B0604020104020204" pitchFamily="34" charset="0"/>
                <a:hlinkClick r:id="rId9"/>
              </a:rPr>
              <a:t>github.com/JonathanMClark/DataScienceCapstone/blob/main/dataset_part_1.csv</a:t>
            </a:r>
            <a:endParaRPr lang="en-US" sz="1000" dirty="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(Web Scraped):</a:t>
            </a:r>
            <a:r>
              <a:rPr lang="en-US" sz="1000" dirty="0" smtClean="0">
                <a:latin typeface="Abadi" panose="020B0604020104020204" pitchFamily="34" charset="0"/>
              </a:rPr>
              <a:t> </a:t>
            </a:r>
            <a:r>
              <a:rPr lang="en-US" sz="1000" dirty="0">
                <a:latin typeface="Abadi" panose="020B0604020104020204" pitchFamily="34" charset="0"/>
                <a:hlinkClick r:id="rId10"/>
              </a:rPr>
              <a:t>https://</a:t>
            </a:r>
            <a:r>
              <a:rPr lang="en-US" sz="1000" dirty="0" smtClean="0">
                <a:latin typeface="Abadi" panose="020B0604020104020204" pitchFamily="34" charset="0"/>
                <a:hlinkClick r:id="rId10"/>
              </a:rPr>
              <a:t>github.com/JonathanMClark/DataScienceCapstone/blob/main/spacex_web_scraped.csv</a:t>
            </a:r>
            <a:endParaRPr lang="en-US" sz="1000" dirty="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(CSV 2):</a:t>
            </a:r>
            <a:r>
              <a:rPr lang="en-US" sz="1000" dirty="0" smtClean="0">
                <a:latin typeface="Abadi" panose="020B0604020104020204" pitchFamily="34" charset="0"/>
              </a:rPr>
              <a:t> </a:t>
            </a:r>
            <a:r>
              <a:rPr lang="en-US" sz="1000" dirty="0">
                <a:latin typeface="Abadi" panose="020B0604020104020204" pitchFamily="34" charset="0"/>
                <a:hlinkClick r:id="rId11"/>
              </a:rPr>
              <a:t>https://</a:t>
            </a:r>
            <a:r>
              <a:rPr lang="en-US" sz="1000" dirty="0" smtClean="0">
                <a:latin typeface="Abadi" panose="020B0604020104020204" pitchFamily="34" charset="0"/>
                <a:hlinkClick r:id="rId11"/>
              </a:rPr>
              <a:t>github.com/JonathanMClark/DataScienceCapstone/blob/main/dataset_part_2.csv</a:t>
            </a:r>
            <a:endParaRPr lang="en-US" sz="1000" dirty="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GitHub </a:t>
            </a:r>
            <a:r>
              <a:rPr lang="en-US" sz="1000" b="1" dirty="0">
                <a:latin typeface="Abadi" panose="020B0604020104020204" pitchFamily="34" charset="0"/>
              </a:rPr>
              <a:t>URL </a:t>
            </a:r>
            <a:r>
              <a:rPr lang="en-US" sz="1000" b="1" dirty="0" smtClean="0">
                <a:latin typeface="Abadi" panose="020B0604020104020204" pitchFamily="34" charset="0"/>
              </a:rPr>
              <a:t>(SpaceX):</a:t>
            </a:r>
            <a:r>
              <a:rPr lang="en-US" sz="1000" dirty="0">
                <a:latin typeface="Abadi" panose="020B0604020104020204" pitchFamily="34" charset="0"/>
              </a:rPr>
              <a:t> </a:t>
            </a:r>
            <a:r>
              <a:rPr lang="en-US" sz="1000" dirty="0">
                <a:latin typeface="Abadi" panose="020B0604020104020204" pitchFamily="34" charset="0"/>
                <a:hlinkClick r:id="rId12"/>
              </a:rPr>
              <a:t>https://</a:t>
            </a:r>
            <a:r>
              <a:rPr lang="en-US" sz="1000" dirty="0" smtClean="0">
                <a:latin typeface="Abadi" panose="020B0604020104020204" pitchFamily="34" charset="0"/>
                <a:hlinkClick r:id="rId12"/>
              </a:rPr>
              <a:t>github.com/JonathanMClark/DataScienceCapstone/blob/main/Spacex.csv</a:t>
            </a:r>
            <a:endParaRPr lang="en-US" sz="1000" dirty="0" smtClean="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(CSV 3):</a:t>
            </a:r>
            <a:r>
              <a:rPr lang="en-US" sz="1000" dirty="0">
                <a:latin typeface="Abadi" panose="020B0604020104020204" pitchFamily="34" charset="0"/>
              </a:rPr>
              <a:t> </a:t>
            </a:r>
            <a:r>
              <a:rPr lang="en-US" sz="1000" dirty="0">
                <a:latin typeface="Abadi" panose="020B0604020104020204" pitchFamily="34" charset="0"/>
                <a:hlinkClick r:id="rId13"/>
              </a:rPr>
              <a:t>https://</a:t>
            </a:r>
            <a:r>
              <a:rPr lang="en-US" sz="1000" dirty="0" smtClean="0">
                <a:latin typeface="Abadi" panose="020B0604020104020204" pitchFamily="34" charset="0"/>
                <a:hlinkClick r:id="rId13"/>
              </a:rPr>
              <a:t>github.com/JonathanMClark/DataScienceCapstone/blob/main/dataset_part_3.csv</a:t>
            </a:r>
            <a:endParaRPr lang="en-US" sz="1000" dirty="0"/>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(Launch Geo):</a:t>
            </a:r>
            <a:r>
              <a:rPr lang="en-US" sz="1000" dirty="0" smtClean="0">
                <a:latin typeface="Abadi" panose="020B0604020104020204" pitchFamily="34" charset="0"/>
              </a:rPr>
              <a:t> </a:t>
            </a:r>
            <a:r>
              <a:rPr lang="en-US" sz="1000" dirty="0">
                <a:latin typeface="Abadi" panose="020B0604020104020204" pitchFamily="34" charset="0"/>
                <a:hlinkClick r:id="rId14"/>
              </a:rPr>
              <a:t>https://</a:t>
            </a:r>
            <a:r>
              <a:rPr lang="en-US" sz="1000" dirty="0" smtClean="0">
                <a:latin typeface="Abadi" panose="020B0604020104020204" pitchFamily="34" charset="0"/>
                <a:hlinkClick r:id="rId14"/>
              </a:rPr>
              <a:t>github.com/JonathanMClark/DataScienceCapstone/blob/main/spacex_launch_geo.csv</a:t>
            </a:r>
            <a:endParaRPr lang="en-US" sz="1000" dirty="0" smtClean="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GitHub </a:t>
            </a:r>
            <a:r>
              <a:rPr lang="en-US" sz="1000" b="1" dirty="0">
                <a:latin typeface="Abadi" panose="020B0604020104020204" pitchFamily="34" charset="0"/>
              </a:rPr>
              <a:t>URL </a:t>
            </a:r>
            <a:r>
              <a:rPr lang="en-US" sz="1000" b="1" dirty="0" smtClean="0">
                <a:latin typeface="Abadi" panose="020B0604020104020204" pitchFamily="34" charset="0"/>
              </a:rPr>
              <a:t>(Launch Dash):</a:t>
            </a:r>
            <a:r>
              <a:rPr lang="en-US" sz="1000" dirty="0" smtClean="0">
                <a:latin typeface="Abadi" panose="020B0604020104020204" pitchFamily="34" charset="0"/>
              </a:rPr>
              <a:t> </a:t>
            </a:r>
            <a:r>
              <a:rPr lang="en-US" sz="1000" dirty="0">
                <a:latin typeface="Abadi" panose="020B0604020104020204" pitchFamily="34" charset="0"/>
                <a:hlinkClick r:id="rId15"/>
              </a:rPr>
              <a:t>https://</a:t>
            </a:r>
            <a:r>
              <a:rPr lang="en-US" sz="1000" dirty="0" smtClean="0">
                <a:latin typeface="Abadi" panose="020B0604020104020204" pitchFamily="34" charset="0"/>
                <a:hlinkClick r:id="rId15"/>
              </a:rPr>
              <a:t>github.com/JonathanMClark/DataScienceCapstone/blob/main/spacex_launch_dash.csv</a:t>
            </a:r>
            <a:endParaRPr lang="en-US" sz="1000" dirty="0"/>
          </a:p>
          <a:p>
            <a:pPr marL="0" indent="0">
              <a:lnSpc>
                <a:spcPct val="100000"/>
              </a:lnSpc>
              <a:spcBef>
                <a:spcPts val="1400"/>
              </a:spcBef>
              <a:buNone/>
            </a:pPr>
            <a:endParaRPr lang="en-US" sz="1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20000" y="1389600"/>
            <a:ext cx="10800000" cy="504000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Jupyter Notebooks and Dashboard Python File</a:t>
            </a: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(Data Collection):</a:t>
            </a:r>
            <a:r>
              <a:rPr lang="en-US" sz="1000" dirty="0" smtClean="0">
                <a:latin typeface="Abadi" panose="020B0604020104020204" pitchFamily="34" charset="0"/>
              </a:rPr>
              <a:t> </a:t>
            </a:r>
            <a:r>
              <a:rPr lang="en-US" sz="1000" dirty="0">
                <a:latin typeface="Abadi" panose="020B0604020104020204" pitchFamily="34" charset="0"/>
                <a:hlinkClick r:id="rId4"/>
              </a:rPr>
              <a:t>https://github.com/JonathanMClark/DataScienceCapstone/blob/main/1_Capstone_JonathanMClark_Data_Collection.ipynb</a:t>
            </a:r>
            <a:endParaRPr lang="en-US" sz="1000" dirty="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(Web Scraping):</a:t>
            </a:r>
            <a:r>
              <a:rPr lang="en-US" sz="1000" dirty="0" smtClean="0">
                <a:latin typeface="Abadi" panose="020B0604020104020204" pitchFamily="34" charset="0"/>
              </a:rPr>
              <a:t> </a:t>
            </a:r>
            <a:r>
              <a:rPr lang="en-US" sz="1000" dirty="0">
                <a:latin typeface="Abadi" panose="020B0604020104020204" pitchFamily="34" charset="0"/>
                <a:hlinkClick r:id="rId5"/>
              </a:rPr>
              <a:t>https://github.com/JonathanMClark/DataScienceCapstone/blob/main/2_Capstone_JonathanMClark_Webscraping.ipynb</a:t>
            </a:r>
            <a:endParaRPr lang="en-US" sz="1000" dirty="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(Data Wrangling):</a:t>
            </a:r>
            <a:r>
              <a:rPr lang="en-US" sz="1000" dirty="0" smtClean="0">
                <a:latin typeface="Abadi" panose="020B0604020104020204" pitchFamily="34" charset="0"/>
              </a:rPr>
              <a:t> </a:t>
            </a:r>
            <a:r>
              <a:rPr lang="en-US" sz="1000" dirty="0">
                <a:latin typeface="Abadi" panose="020B0604020104020204" pitchFamily="34" charset="0"/>
                <a:hlinkClick r:id="rId6"/>
              </a:rPr>
              <a:t>https://github.com/JonathanMClark/DataScienceCapstone/blob/main/3_Capstone_JonathanMClark_Data_Wrangling.ipynb</a:t>
            </a:r>
            <a:endParaRPr lang="en-US" sz="1000" dirty="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GitHub </a:t>
            </a:r>
            <a:r>
              <a:rPr lang="en-US" sz="1000" b="1" dirty="0">
                <a:latin typeface="Abadi" panose="020B0604020104020204" pitchFamily="34" charset="0"/>
              </a:rPr>
              <a:t>URL (EDA with SQL):</a:t>
            </a:r>
            <a:r>
              <a:rPr lang="en-US" sz="1000" dirty="0">
                <a:latin typeface="Abadi" panose="020B0604020104020204" pitchFamily="34" charset="0"/>
              </a:rPr>
              <a:t> </a:t>
            </a:r>
            <a:r>
              <a:rPr lang="en-US" sz="1000" dirty="0" smtClean="0">
                <a:latin typeface="Abadi" panose="020B0604020104020204" pitchFamily="34" charset="0"/>
                <a:hlinkClick r:id="rId7"/>
              </a:rPr>
              <a:t>https</a:t>
            </a:r>
            <a:r>
              <a:rPr lang="en-US" sz="1000" dirty="0">
                <a:latin typeface="Abadi" panose="020B0604020104020204" pitchFamily="34" charset="0"/>
                <a:hlinkClick r:id="rId7"/>
              </a:rPr>
              <a:t>://</a:t>
            </a:r>
            <a:r>
              <a:rPr lang="en-US" sz="1000" dirty="0" smtClean="0">
                <a:latin typeface="Abadi" panose="020B0604020104020204" pitchFamily="34" charset="0"/>
                <a:hlinkClick r:id="rId7"/>
              </a:rPr>
              <a:t>github.com/JonathanMClark/DataScienceCapstone/blob/main/4_Capstone_JonathanMClark_EDA_SQL.ipynb</a:t>
            </a:r>
            <a:endParaRPr lang="en-US" sz="1000" dirty="0" smtClean="0">
              <a:latin typeface="Abadi" panose="020B0604020104020204" pitchFamily="34" charset="0"/>
            </a:endParaRPr>
          </a:p>
          <a:p>
            <a:pPr>
              <a:lnSpc>
                <a:spcPct val="100000"/>
              </a:lnSpc>
              <a:spcBef>
                <a:spcPts val="1400"/>
              </a:spcBef>
            </a:pPr>
            <a:r>
              <a:rPr lang="en-US" sz="1000" b="1" dirty="0">
                <a:latin typeface="Abadi" panose="020B0604020104020204" pitchFamily="34" charset="0"/>
              </a:rPr>
              <a:t>GitHub URL (EDA with Data Visualization):</a:t>
            </a:r>
            <a:r>
              <a:rPr lang="en-US" sz="1000" dirty="0">
                <a:latin typeface="Abadi" panose="020B0604020104020204" pitchFamily="34" charset="0"/>
              </a:rPr>
              <a:t> </a:t>
            </a:r>
            <a:r>
              <a:rPr lang="en-US" sz="1000" dirty="0">
                <a:latin typeface="Abadi" panose="020B0604020104020204" pitchFamily="34" charset="0"/>
                <a:hlinkClick r:id="rId8"/>
              </a:rPr>
              <a:t>https://github.com/JonathanMClark/DataScienceCapstone/blob/main/5_Capstone_JonathanMClark_EDA_Data_Visualization.ipynb</a:t>
            </a:r>
            <a:endParaRPr lang="en-US" sz="1000" dirty="0"/>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(Folium Maps):</a:t>
            </a:r>
            <a:r>
              <a:rPr lang="en-US" sz="1000" dirty="0">
                <a:latin typeface="Abadi" panose="020B0604020104020204" pitchFamily="34" charset="0"/>
              </a:rPr>
              <a:t> </a:t>
            </a:r>
            <a:r>
              <a:rPr lang="en-US" sz="1000" dirty="0">
                <a:latin typeface="Abadi" panose="020B0604020104020204" pitchFamily="34" charset="0"/>
                <a:hlinkClick r:id="rId9"/>
              </a:rPr>
              <a:t>https://</a:t>
            </a:r>
            <a:r>
              <a:rPr lang="en-US" sz="1000" dirty="0" smtClean="0">
                <a:latin typeface="Abadi" panose="020B0604020104020204" pitchFamily="34" charset="0"/>
                <a:hlinkClick r:id="rId9"/>
              </a:rPr>
              <a:t>github.com/JonathanMClark/DataScienceCapstone/blob/main/6_Capstone_JonathanMClark_Launch_Site_Location.ipynb</a:t>
            </a:r>
            <a:endParaRPr lang="en-US" sz="1000" dirty="0" smtClean="0">
              <a:latin typeface="Abadi" panose="020B0604020104020204" pitchFamily="34" charset="0"/>
            </a:endParaRPr>
          </a:p>
          <a:p>
            <a:pPr>
              <a:lnSpc>
                <a:spcPct val="100000"/>
              </a:lnSpc>
              <a:spcBef>
                <a:spcPts val="1400"/>
              </a:spcBef>
            </a:pPr>
            <a:r>
              <a:rPr lang="en-US" sz="1000" b="1" dirty="0" smtClean="0">
                <a:latin typeface="Abadi" panose="020B0604020104020204" pitchFamily="34" charset="0"/>
              </a:rPr>
              <a:t>GitHub </a:t>
            </a:r>
            <a:r>
              <a:rPr lang="en-US" sz="1000" b="1" dirty="0">
                <a:latin typeface="Abadi" panose="020B0604020104020204" pitchFamily="34" charset="0"/>
              </a:rPr>
              <a:t>URL </a:t>
            </a:r>
            <a:r>
              <a:rPr lang="en-US" sz="1000" b="1" dirty="0" smtClean="0">
                <a:latin typeface="Abadi" panose="020B0604020104020204" pitchFamily="34" charset="0"/>
              </a:rPr>
              <a:t>(</a:t>
            </a:r>
            <a:r>
              <a:rPr lang="en-US" sz="1000" b="1" dirty="0" err="1" smtClean="0">
                <a:latin typeface="Abadi" panose="020B0604020104020204" pitchFamily="34" charset="0"/>
              </a:rPr>
              <a:t>Dashboad</a:t>
            </a:r>
            <a:r>
              <a:rPr lang="en-US" sz="1000" b="1" dirty="0" smtClean="0">
                <a:latin typeface="Abadi" panose="020B0604020104020204" pitchFamily="34" charset="0"/>
              </a:rPr>
              <a:t> File):</a:t>
            </a:r>
            <a:r>
              <a:rPr lang="en-US" sz="1000" dirty="0">
                <a:latin typeface="Abadi" panose="020B0604020104020204" pitchFamily="34" charset="0"/>
              </a:rPr>
              <a:t> </a:t>
            </a:r>
            <a:r>
              <a:rPr lang="en-US" sz="1000" dirty="0">
                <a:latin typeface="Abadi" panose="020B0604020104020204" pitchFamily="34" charset="0"/>
                <a:hlinkClick r:id="rId10"/>
              </a:rPr>
              <a:t>https://github.com/JonathanMClark/DataScienceCapstone/blob/main/JonathanMClark_spacex_dash_app.py</a:t>
            </a:r>
            <a:endParaRPr lang="en-US" sz="1000" dirty="0"/>
          </a:p>
          <a:p>
            <a:pPr>
              <a:lnSpc>
                <a:spcPct val="100000"/>
              </a:lnSpc>
              <a:spcBef>
                <a:spcPts val="1400"/>
              </a:spcBef>
            </a:pPr>
            <a:r>
              <a:rPr lang="en-US" sz="1000" b="1" dirty="0">
                <a:latin typeface="Abadi" panose="020B0604020104020204" pitchFamily="34" charset="0"/>
              </a:rPr>
              <a:t>GitHub URL </a:t>
            </a:r>
            <a:r>
              <a:rPr lang="en-US" sz="1000" b="1" dirty="0" smtClean="0">
                <a:latin typeface="Abadi" panose="020B0604020104020204" pitchFamily="34" charset="0"/>
              </a:rPr>
              <a:t>(Machine Learning):</a:t>
            </a:r>
            <a:r>
              <a:rPr lang="en-US" sz="1000" dirty="0" smtClean="0">
                <a:latin typeface="Abadi" panose="020B0604020104020204" pitchFamily="34" charset="0"/>
              </a:rPr>
              <a:t> </a:t>
            </a:r>
            <a:r>
              <a:rPr lang="en-US" sz="1000" dirty="0">
                <a:latin typeface="Abadi" panose="020B0604020104020204" pitchFamily="34" charset="0"/>
                <a:hlinkClick r:id="rId11"/>
              </a:rPr>
              <a:t>https://github.com/JonathanMClark/DataScienceCapstone/blob/main/7_Capstone_JonathanMClark_Machine_Learning_Prediction.ipynb</a:t>
            </a:r>
            <a:endParaRPr lang="en-US" sz="1000" dirty="0" smtClean="0"/>
          </a:p>
          <a:p>
            <a:pPr>
              <a:lnSpc>
                <a:spcPct val="100000"/>
              </a:lnSpc>
              <a:spcBef>
                <a:spcPts val="1400"/>
              </a:spcBef>
            </a:pPr>
            <a:endParaRPr lang="en-US" sz="1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1247933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20000" y="1389600"/>
            <a:ext cx="10800000" cy="5040000"/>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SpaceX API and Wikipedia launch table data was </a:t>
            </a:r>
            <a:r>
              <a:rPr lang="en-US" sz="8800" dirty="0" smtClean="0">
                <a:solidFill>
                  <a:schemeClr val="accent3">
                    <a:lumMod val="25000"/>
                  </a:schemeClr>
                </a:solidFill>
                <a:latin typeface="Abadi"/>
              </a:rPr>
              <a:t>collected.</a:t>
            </a:r>
            <a:endParaRPr lang="en-US" sz="8800" dirty="0" smtClean="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Data</a:t>
            </a:r>
            <a:r>
              <a:rPr lang="en-US" sz="8800" dirty="0">
                <a:solidFill>
                  <a:schemeClr val="accent3">
                    <a:lumMod val="25000"/>
                  </a:schemeClr>
                </a:solidFill>
                <a:latin typeface="Abadi"/>
              </a:rPr>
              <a:t> </a:t>
            </a:r>
            <a:r>
              <a:rPr lang="en-US" sz="8800" dirty="0" smtClean="0">
                <a:solidFill>
                  <a:schemeClr val="accent3">
                    <a:lumMod val="25000"/>
                  </a:schemeClr>
                </a:solidFill>
                <a:latin typeface="Abadi"/>
              </a:rPr>
              <a:t>was cleaned in preparation for visualizations, queries and machine learning model </a:t>
            </a:r>
            <a:r>
              <a:rPr lang="en-US" sz="8800" dirty="0" smtClean="0">
                <a:solidFill>
                  <a:schemeClr val="accent3">
                    <a:lumMod val="25000"/>
                  </a:schemeClr>
                </a:solidFill>
                <a:latin typeface="Abadi"/>
              </a:rPr>
              <a:t>creation.</a:t>
            </a:r>
            <a:endParaRPr lang="en-US" sz="88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Exploratory </a:t>
            </a:r>
            <a:r>
              <a:rPr lang="en-US" sz="8800" dirty="0">
                <a:solidFill>
                  <a:schemeClr val="accent3">
                    <a:lumMod val="25000"/>
                  </a:schemeClr>
                </a:solidFill>
                <a:latin typeface="Abadi"/>
              </a:rPr>
              <a:t>data analysis (EDA) </a:t>
            </a:r>
            <a:r>
              <a:rPr lang="en-US" sz="8800" dirty="0" smtClean="0">
                <a:solidFill>
                  <a:schemeClr val="accent3">
                    <a:lumMod val="25000"/>
                  </a:schemeClr>
                </a:solidFill>
                <a:latin typeface="Abadi"/>
              </a:rPr>
              <a:t>was done using </a:t>
            </a:r>
            <a:r>
              <a:rPr lang="en-US" sz="8800" dirty="0">
                <a:solidFill>
                  <a:schemeClr val="accent3">
                    <a:lumMod val="25000"/>
                  </a:schemeClr>
                </a:solidFill>
                <a:latin typeface="Abadi"/>
              </a:rPr>
              <a:t>visualization and </a:t>
            </a:r>
            <a:r>
              <a:rPr lang="en-US" sz="8800" dirty="0" smtClean="0">
                <a:solidFill>
                  <a:schemeClr val="accent3">
                    <a:lumMod val="25000"/>
                  </a:schemeClr>
                </a:solidFill>
                <a:latin typeface="Abadi"/>
              </a:rPr>
              <a:t>SQL.</a:t>
            </a:r>
            <a:endParaRPr lang="en-US" sz="88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Interactive </a:t>
            </a:r>
            <a:r>
              <a:rPr lang="en-US" sz="8800" dirty="0">
                <a:solidFill>
                  <a:schemeClr val="accent3">
                    <a:lumMod val="25000"/>
                  </a:schemeClr>
                </a:solidFill>
                <a:latin typeface="Abadi"/>
              </a:rPr>
              <a:t>visual analytics </a:t>
            </a:r>
            <a:r>
              <a:rPr lang="en-US" sz="8800" dirty="0" smtClean="0">
                <a:solidFill>
                  <a:schemeClr val="accent3">
                    <a:lumMod val="25000"/>
                  </a:schemeClr>
                </a:solidFill>
                <a:latin typeface="Abadi"/>
              </a:rPr>
              <a:t>were created using </a:t>
            </a:r>
            <a:r>
              <a:rPr lang="en-US" sz="8800" dirty="0">
                <a:solidFill>
                  <a:schemeClr val="accent3">
                    <a:lumMod val="25000"/>
                  </a:schemeClr>
                </a:solidFill>
                <a:latin typeface="Abadi"/>
              </a:rPr>
              <a:t>Folium and Plotly </a:t>
            </a:r>
            <a:r>
              <a:rPr lang="en-US" sz="8800" dirty="0" smtClean="0">
                <a:solidFill>
                  <a:schemeClr val="accent3">
                    <a:lumMod val="25000"/>
                  </a:schemeClr>
                </a:solidFill>
                <a:latin typeface="Abadi"/>
              </a:rPr>
              <a:t>Dash.</a:t>
            </a:r>
            <a:endParaRPr lang="en-US" sz="8800" dirty="0">
              <a:solidFill>
                <a:schemeClr val="accent3">
                  <a:lumMod val="25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Predictive </a:t>
            </a:r>
            <a:r>
              <a:rPr lang="en-US" sz="8800" dirty="0">
                <a:solidFill>
                  <a:schemeClr val="accent3">
                    <a:lumMod val="25000"/>
                  </a:schemeClr>
                </a:solidFill>
                <a:latin typeface="Abadi"/>
              </a:rPr>
              <a:t>analysis using classification </a:t>
            </a:r>
            <a:r>
              <a:rPr lang="en-US" sz="8800" dirty="0" smtClean="0">
                <a:solidFill>
                  <a:schemeClr val="accent3">
                    <a:lumMod val="25000"/>
                  </a:schemeClr>
                </a:solidFill>
                <a:latin typeface="Abadi"/>
              </a:rPr>
              <a:t>models was </a:t>
            </a:r>
            <a:r>
              <a:rPr lang="en-US" sz="8800" dirty="0" smtClean="0">
                <a:solidFill>
                  <a:schemeClr val="accent3">
                    <a:lumMod val="25000"/>
                  </a:schemeClr>
                </a:solidFill>
                <a:latin typeface="Abadi"/>
              </a:rPr>
              <a:t>done.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20000" y="1389600"/>
            <a:ext cx="10800000" cy="5040000"/>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sets were collected from: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An IBM copy of a call to the publically accessible SpaceX API with launch data in JSON format.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 permanently linked Wikipedia page with launch data in HTML tables (9 </a:t>
            </a:r>
            <a:r>
              <a:rPr lang="en-US" sz="1800" dirty="0">
                <a:solidFill>
                  <a:schemeClr val="accent3">
                    <a:lumMod val="25000"/>
                  </a:schemeClr>
                </a:solidFill>
                <a:latin typeface="Abadi" panose="020B0604020104020204" pitchFamily="34" charset="0"/>
              </a:rPr>
              <a:t>June 2021 </a:t>
            </a:r>
            <a:r>
              <a:rPr lang="en-US" sz="1800" dirty="0" smtClean="0">
                <a:solidFill>
                  <a:schemeClr val="accent3">
                    <a:lumMod val="25000"/>
                  </a:schemeClr>
                </a:solidFill>
                <a:latin typeface="Abadi" panose="020B0604020104020204" pitchFamily="34" charset="0"/>
              </a:rPr>
              <a:t>revision).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Further data sets were provided. See darker green .csv files in top row of diagram below.</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solidFill>
                <a:latin typeface="Abadi"/>
              </a:rPr>
              <a:t>Data Collection</a:t>
            </a:r>
            <a:endParaRPr lang="en-US" dirty="0">
              <a:solidFill>
                <a:schemeClr val="accent5"/>
              </a:solidFill>
            </a:endParaRPr>
          </a:p>
        </p:txBody>
      </p:sp>
      <p:pic>
        <p:nvPicPr>
          <p:cNvPr id="3" name="Picture 2"/>
          <p:cNvPicPr>
            <a:picLocks noChangeAspect="1"/>
          </p:cNvPicPr>
          <p:nvPr/>
        </p:nvPicPr>
        <p:blipFill>
          <a:blip r:embed="rId3"/>
          <a:stretch>
            <a:fillRect/>
          </a:stretch>
        </p:blipFill>
        <p:spPr>
          <a:xfrm>
            <a:off x="1500035" y="3259211"/>
            <a:ext cx="6854737" cy="3168000"/>
          </a:xfrm>
          <a:prstGeom prst="rect">
            <a:avLst/>
          </a:prstGeom>
          <a:ln>
            <a:solidFill>
              <a:schemeClr val="accent1"/>
            </a:solidFill>
          </a:ln>
        </p:spPr>
      </p:pic>
      <p:sp>
        <p:nvSpPr>
          <p:cNvPr id="2" name="Rectangle 1"/>
          <p:cNvSpPr/>
          <p:nvPr/>
        </p:nvSpPr>
        <p:spPr>
          <a:xfrm>
            <a:off x="0" y="0"/>
            <a:ext cx="360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79999" y="1389600"/>
            <a:ext cx="4680000" cy="360000"/>
          </a:xfrm>
          <a:prstGeom prst="rect">
            <a:avLst/>
          </a:prstGeom>
          <a:ln>
            <a:noFill/>
            <a:prstDash val="dash"/>
          </a:ln>
        </p:spPr>
        <p:txBody>
          <a:bodyPr vert="horz" lIns="91440" tIns="45720" rIns="91440" bIns="45720" rtlCol="0" anchor="t">
            <a:normAutofit lnSpcReduction="10000"/>
          </a:bodyPr>
          <a:lstStyle/>
          <a:p>
            <a:pPr marL="0" indent="0" algn="ctr">
              <a:buNone/>
            </a:pPr>
            <a:r>
              <a:rPr lang="en-US" sz="2200" dirty="0" smtClean="0">
                <a:solidFill>
                  <a:srgbClr val="1C7DDB"/>
                </a:solidFill>
                <a:latin typeface="Abadi"/>
              </a:rPr>
              <a:t>Flowchart </a:t>
            </a:r>
            <a:r>
              <a:rPr lang="en-US" sz="2200" dirty="0">
                <a:solidFill>
                  <a:srgbClr val="1C7DDB"/>
                </a:solidFill>
                <a:latin typeface="Abadi"/>
              </a:rPr>
              <a:t>of SpaceX API </a:t>
            </a:r>
            <a:r>
              <a:rPr lang="en-US" sz="2200" dirty="0" smtClean="0">
                <a:solidFill>
                  <a:srgbClr val="1C7DDB"/>
                </a:solidFill>
                <a:latin typeface="Abadi"/>
              </a:rPr>
              <a:t>Calls</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719999" y="1389600"/>
            <a:ext cx="5760000" cy="504000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SpaceX API has data available publically.</a:t>
            </a:r>
          </a:p>
          <a:p>
            <a:pPr>
              <a:lnSpc>
                <a:spcPct val="100000"/>
              </a:lnSpc>
              <a:spcBef>
                <a:spcPts val="1400"/>
              </a:spcBef>
            </a:pPr>
            <a:r>
              <a:rPr lang="en-US" sz="2200" dirty="0" smtClean="0">
                <a:solidFill>
                  <a:schemeClr val="accent3">
                    <a:lumMod val="25000"/>
                  </a:schemeClr>
                </a:solidFill>
                <a:latin typeface="Abadi" panose="020B0604020104020204" pitchFamily="34" charset="0"/>
              </a:rPr>
              <a:t>Once a GET request has been made to t</a:t>
            </a:r>
            <a:r>
              <a:rPr lang="en-US" sz="2200" dirty="0">
                <a:solidFill>
                  <a:schemeClr val="accent3">
                    <a:lumMod val="25000"/>
                  </a:schemeClr>
                </a:solidFill>
                <a:latin typeface="Abadi" panose="020B0604020104020204" pitchFamily="34" charset="0"/>
              </a:rPr>
              <a:t>he SpaceX API </a:t>
            </a:r>
            <a:r>
              <a:rPr lang="en-US" sz="2200" dirty="0" smtClean="0">
                <a:solidFill>
                  <a:schemeClr val="accent3">
                    <a:lumMod val="25000"/>
                  </a:schemeClr>
                </a:solidFill>
                <a:latin typeface="Abadi" panose="020B0604020104020204" pitchFamily="34" charset="0"/>
              </a:rPr>
              <a:t>and the response received, the data can be placed into a Pandas DataFrame for further analysis.</a:t>
            </a:r>
          </a:p>
          <a:p>
            <a:pPr>
              <a:lnSpc>
                <a:spcPct val="100000"/>
              </a:lnSpc>
              <a:spcBef>
                <a:spcPts val="1400"/>
              </a:spcBef>
            </a:pPr>
            <a:r>
              <a:rPr lang="en-US" sz="2200" dirty="0" smtClean="0">
                <a:latin typeface="Abadi" panose="020B0604020104020204" pitchFamily="34" charset="0"/>
              </a:rPr>
              <a:t>GitHub </a:t>
            </a:r>
            <a:r>
              <a:rPr lang="en-US" sz="2200" dirty="0">
                <a:latin typeface="Abadi" panose="020B0604020104020204" pitchFamily="34" charset="0"/>
              </a:rPr>
              <a:t>URL (Data Collection</a:t>
            </a:r>
            <a:r>
              <a:rPr lang="en-US" sz="2200" dirty="0" smtClean="0">
                <a:latin typeface="Abadi" panose="020B0604020104020204" pitchFamily="34" charset="0"/>
              </a:rPr>
              <a:t>):</a:t>
            </a:r>
          </a:p>
          <a:p>
            <a:pPr marL="0" indent="0">
              <a:lnSpc>
                <a:spcPct val="100000"/>
              </a:lnSpc>
              <a:spcBef>
                <a:spcPts val="1400"/>
              </a:spcBef>
              <a:buNone/>
            </a:pPr>
            <a:r>
              <a:rPr lang="en-US" sz="1400" dirty="0" smtClean="0">
                <a:latin typeface="Abadi" panose="020B0604020104020204" pitchFamily="34" charset="0"/>
                <a:hlinkClick r:id="rId3"/>
              </a:rPr>
              <a:t>https</a:t>
            </a:r>
            <a:r>
              <a:rPr lang="en-US" sz="1400" dirty="0">
                <a:latin typeface="Abadi" panose="020B0604020104020204" pitchFamily="34" charset="0"/>
                <a:hlinkClick r:id="rId3"/>
              </a:rPr>
              <a:t>://github.com/JonathanMClark/DataScienceCapstone/blob/main/1_Capstone_JonathanMClark_Data_Collection.ipynb</a:t>
            </a:r>
            <a:endParaRPr lang="en-US" sz="1400" dirty="0">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2817942337"/>
              </p:ext>
            </p:extLst>
          </p:nvPr>
        </p:nvGraphicFramePr>
        <p:xfrm>
          <a:off x="6480000" y="1800000"/>
          <a:ext cx="4680000" cy="43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5573260" y="3244334"/>
            <a:ext cx="1045479" cy="369332"/>
          </a:xfrm>
          <a:prstGeom prst="rect">
            <a:avLst/>
          </a:prstGeom>
        </p:spPr>
        <p:txBody>
          <a:bodyPr wrap="none">
            <a:spAutoFit/>
          </a:bodyPr>
          <a:lstStyle/>
          <a:p>
            <a:r>
              <a:rPr lang="en-US" dirty="0"/>
              <a:t>19.05 cm</a:t>
            </a:r>
          </a:p>
        </p:txBody>
      </p:sp>
      <p:sp>
        <p:nvSpPr>
          <p:cNvPr id="8" name="Rectangle 7"/>
          <p:cNvSpPr/>
          <p:nvPr/>
        </p:nvSpPr>
        <p:spPr>
          <a:xfrm>
            <a:off x="0" y="0"/>
            <a:ext cx="360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720000" y="1389600"/>
            <a:ext cx="5760000" cy="5040000"/>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Wikipedia has a page that has tables of data about SpaceX launches.</a:t>
            </a:r>
          </a:p>
          <a:p>
            <a:pPr>
              <a:lnSpc>
                <a:spcPct val="100000"/>
              </a:lnSpc>
              <a:spcBef>
                <a:spcPts val="1400"/>
              </a:spcBef>
            </a:pPr>
            <a:r>
              <a:rPr lang="en-US" sz="2200" dirty="0" smtClean="0">
                <a:solidFill>
                  <a:schemeClr val="accent3">
                    <a:lumMod val="25000"/>
                  </a:schemeClr>
                </a:solidFill>
                <a:latin typeface="Abadi"/>
              </a:rPr>
              <a:t>These tables can be scraped to extract launch data that can be put into a Pandas DataFrame for further analysis.</a:t>
            </a:r>
          </a:p>
          <a:p>
            <a:pPr>
              <a:lnSpc>
                <a:spcPct val="100000"/>
              </a:lnSpc>
              <a:spcBef>
                <a:spcPts val="1400"/>
              </a:spcBef>
            </a:pPr>
            <a:r>
              <a:rPr lang="en-US" sz="2200" dirty="0">
                <a:latin typeface="Abadi" panose="020B0604020104020204" pitchFamily="34" charset="0"/>
              </a:rPr>
              <a:t>GitHub URL (Web Scraping</a:t>
            </a:r>
            <a:r>
              <a:rPr lang="en-US" sz="2200" dirty="0" smtClean="0">
                <a:latin typeface="Abadi" panose="020B0604020104020204" pitchFamily="34" charset="0"/>
              </a:rPr>
              <a:t>):</a:t>
            </a:r>
          </a:p>
          <a:p>
            <a:pPr marL="0" indent="0">
              <a:lnSpc>
                <a:spcPct val="100000"/>
              </a:lnSpc>
              <a:spcBef>
                <a:spcPts val="1400"/>
              </a:spcBef>
              <a:buNone/>
            </a:pPr>
            <a:r>
              <a:rPr lang="en-US" sz="1400" dirty="0" smtClean="0">
                <a:latin typeface="Abadi" panose="020B0604020104020204" pitchFamily="34" charset="0"/>
                <a:hlinkClick r:id="rId3"/>
              </a:rPr>
              <a:t>https</a:t>
            </a:r>
            <a:r>
              <a:rPr lang="en-US" sz="1400" dirty="0">
                <a:latin typeface="Abadi" panose="020B0604020104020204" pitchFamily="34" charset="0"/>
                <a:hlinkClick r:id="rId3"/>
              </a:rPr>
              <a:t>://github.com/JonathanMClark/DataScienceCapstone/blob/main/2_Capstone_JonathanMClark_Webscraping.ipynb</a:t>
            </a:r>
            <a:endParaRPr lang="en-US" sz="1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770400" y="54000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solidFill>
                <a:latin typeface="Abadi"/>
              </a:rPr>
              <a:t>Data Collection - Scraping</a:t>
            </a:r>
            <a:endParaRPr lang="en-US" dirty="0">
              <a:solidFill>
                <a:schemeClr val="accent5"/>
              </a:solidFill>
            </a:endParaRPr>
          </a:p>
        </p:txBody>
      </p:sp>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6479999" y="1389600"/>
            <a:ext cx="4680000" cy="360000"/>
          </a:xfrm>
          <a:prstGeom prst="rect">
            <a:avLst/>
          </a:prstGeom>
          <a:ln>
            <a:no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smtClean="0">
                <a:solidFill>
                  <a:srgbClr val="1C7DDB"/>
                </a:solidFill>
                <a:latin typeface="Abadi"/>
              </a:rPr>
              <a:t>Flowchart of Web Scraping</a:t>
            </a:r>
            <a:endParaRPr lang="en-US" dirty="0">
              <a:cs typeface="Calibri"/>
            </a:endParaRPr>
          </a:p>
        </p:txBody>
      </p:sp>
      <p:graphicFrame>
        <p:nvGraphicFramePr>
          <p:cNvPr id="10" name="Diagram 9"/>
          <p:cNvGraphicFramePr/>
          <p:nvPr>
            <p:extLst>
              <p:ext uri="{D42A27DB-BD31-4B8C-83A1-F6EECF244321}">
                <p14:modId xmlns:p14="http://schemas.microsoft.com/office/powerpoint/2010/main" val="1761166487"/>
              </p:ext>
            </p:extLst>
          </p:nvPr>
        </p:nvGraphicFramePr>
        <p:xfrm>
          <a:off x="6480000" y="1800000"/>
          <a:ext cx="4680000" cy="43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p:cNvSpPr/>
          <p:nvPr/>
        </p:nvSpPr>
        <p:spPr>
          <a:xfrm>
            <a:off x="0" y="0"/>
            <a:ext cx="360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297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2332</TotalTime>
  <Words>2847</Words>
  <Application>Microsoft Office PowerPoint</Application>
  <PresentationFormat>Widescreen</PresentationFormat>
  <Paragraphs>354</Paragraphs>
  <Slides>48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Jonathan Clark</cp:lastModifiedBy>
  <cp:revision>318</cp:revision>
  <dcterms:created xsi:type="dcterms:W3CDTF">2021-04-29T18:58:34Z</dcterms:created>
  <dcterms:modified xsi:type="dcterms:W3CDTF">2023-01-08T03:04:03Z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